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8" r:id="rId2"/>
    <p:sldId id="284" r:id="rId3"/>
    <p:sldId id="273" r:id="rId4"/>
    <p:sldId id="283" r:id="rId5"/>
    <p:sldId id="270" r:id="rId6"/>
    <p:sldId id="276" r:id="rId7"/>
    <p:sldId id="289" r:id="rId8"/>
    <p:sldId id="292" r:id="rId9"/>
    <p:sldId id="291" r:id="rId10"/>
    <p:sldId id="288" r:id="rId11"/>
    <p:sldId id="281" r:id="rId12"/>
    <p:sldId id="27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4754"/>
    <a:srgbClr val="483D40"/>
    <a:srgbClr val="A28375"/>
    <a:srgbClr val="8A8385"/>
    <a:srgbClr val="983642"/>
    <a:srgbClr val="EECCB3"/>
    <a:srgbClr val="262B4D"/>
    <a:srgbClr val="4248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7516" autoAdjust="0"/>
  </p:normalViewPr>
  <p:slideViewPr>
    <p:cSldViewPr snapToGrid="0" showGuides="1">
      <p:cViewPr varScale="1">
        <p:scale>
          <a:sx n="80" d="100"/>
          <a:sy n="80" d="100"/>
        </p:scale>
        <p:origin x="48" y="12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3096D-D80F-46BF-8245-C4F9D960EF7B}" type="datetimeFigureOut">
              <a:rPr lang="ko-KR" altLang="en-US" smtClean="0"/>
              <a:t>2020-03-14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866EA-F71B-433F-9C3F-FAD4E5EBC9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491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866EA-F71B-433F-9C3F-FAD4E5EBC95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892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6640B-430C-4771-9128-88D419355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34E8CD-B0BE-4EF0-BE2D-2F6199C22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A40483-44AA-4C0E-B9BE-8B121AE34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4258-B1D1-420F-A083-95B2DBBF528A}" type="datetimeFigureOut">
              <a:rPr lang="ko-KR" altLang="en-US" smtClean="0"/>
              <a:t>2020-03-14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253CB2-3975-4ACE-AF63-A54703EB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725C72-D813-462E-932C-7A7013A5E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92FAF-4A0D-42D1-A962-2E69B855E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70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E5ECBB-4B60-49C4-9214-7D3586BBA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70E2D9-588A-4ED1-B725-099783988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E9F813-E22F-4BAC-B730-D027A37F2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4258-B1D1-420F-A083-95B2DBBF528A}" type="datetimeFigureOut">
              <a:rPr lang="ko-KR" altLang="en-US" smtClean="0"/>
              <a:t>2020-03-14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7D3A37-3246-4BC4-9B71-4C1A68C56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2ADDA7-4269-4936-8446-5EC035A6C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92FAF-4A0D-42D1-A962-2E69B855E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08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EF887C-8B9C-459B-BFE8-FAF493F321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FB70E4-E1EB-4DE9-B269-85C956447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E1BE10-2F83-4EC6-97F4-C6A2C5B6F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4258-B1D1-420F-A083-95B2DBBF528A}" type="datetimeFigureOut">
              <a:rPr lang="ko-KR" altLang="en-US" smtClean="0"/>
              <a:t>2020-03-14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004E79-FDF2-4F4E-8901-3D65106C8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608D5-E30C-404D-95E9-DBD715FC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92FAF-4A0D-42D1-A962-2E69B855E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41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26614-E2BE-4D3A-B9E8-BA1FB12B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0399C0-61A9-4221-B096-389174D20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697B5A-E9D4-44E1-B85F-B8B39232F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4258-B1D1-420F-A083-95B2DBBF528A}" type="datetimeFigureOut">
              <a:rPr lang="ko-KR" altLang="en-US" smtClean="0"/>
              <a:t>2020-03-14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E4C59A-6893-4EAB-8A10-D9B42FD28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7E2E6-AAAE-4E52-9B6D-CE7CB6D06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92FAF-4A0D-42D1-A962-2E69B855E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472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71156-8D2A-4E8A-BB5B-2A89701F8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94157-0C77-403F-BCF3-D1DE4B39A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8E9CF4-4963-4994-8945-4CD17A69B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4258-B1D1-420F-A083-95B2DBBF528A}" type="datetimeFigureOut">
              <a:rPr lang="ko-KR" altLang="en-US" smtClean="0"/>
              <a:t>2020-03-14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040B3E-0FCD-41C3-ABE1-F2B9DD2BA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B2D731-06B8-4763-BC75-41C6E9D7E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92FAF-4A0D-42D1-A962-2E69B855E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35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1E1CB-D06E-4EA3-B144-678094254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9B2A24-163B-4C84-AC59-AF56AA1FAB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01875E-B265-4F76-877E-2D779226D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E3A5ED-39ED-4A4B-A067-23E48205B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4258-B1D1-420F-A083-95B2DBBF528A}" type="datetimeFigureOut">
              <a:rPr lang="ko-KR" altLang="en-US" smtClean="0"/>
              <a:t>2020-03-14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1C8300-1F92-4CF1-8FB6-427B298AB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C9B774-428F-42C0-9103-68E85F2F9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92FAF-4A0D-42D1-A962-2E69B855E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350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AE158-4D14-48B8-A6C6-DC6DB51F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9E2ADE-417E-4E59-B441-4D4B7AD8A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427546-3293-4B83-813C-04A8C2888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7C6BE5-B274-4654-91F9-7468654113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398B8F-B929-487A-B3A4-0D64550CB1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E1F34A-B9C5-4A0A-88E9-C2F61D940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4258-B1D1-420F-A083-95B2DBBF528A}" type="datetimeFigureOut">
              <a:rPr lang="ko-KR" altLang="en-US" smtClean="0"/>
              <a:t>2020-03-14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72B559-8347-4BF7-9CEC-B166FCF6F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6F9F76-1642-451B-845F-3271D96E2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92FAF-4A0D-42D1-A962-2E69B855E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10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6DC095-635E-4743-901D-239AE5DBB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68538C-4147-4A0B-AAC1-E55B525DE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4258-B1D1-420F-A083-95B2DBBF528A}" type="datetimeFigureOut">
              <a:rPr lang="ko-KR" altLang="en-US" smtClean="0"/>
              <a:t>2020-03-14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BB5755-EB1F-4475-87DF-2C8AD863F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ED2AB4-B471-4228-A359-DAC4C00CC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92FAF-4A0D-42D1-A962-2E69B855E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650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C2D7C4-7C10-4B1B-8E4A-6022CA0A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4258-B1D1-420F-A083-95B2DBBF528A}" type="datetimeFigureOut">
              <a:rPr lang="ko-KR" altLang="en-US" smtClean="0"/>
              <a:t>2020-03-14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ABA39C-FDF8-4F9D-B28B-DD0CD8DB6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50F646-4E52-4472-97AB-7570590BB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92FAF-4A0D-42D1-A962-2E69B855E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725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21FF2-7110-489C-9FF8-C8A1F7627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82B245-11D8-4A54-B1FB-74202B8AF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82D950-5ECA-4287-9659-EED41A531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81CA45-08F8-42D1-A08E-F0676913B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4258-B1D1-420F-A083-95B2DBBF528A}" type="datetimeFigureOut">
              <a:rPr lang="ko-KR" altLang="en-US" smtClean="0"/>
              <a:t>2020-03-14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E8D37E-FE72-4C98-A1E6-79C1C36E6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A03951-BF92-421B-AA16-DBBB59206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92FAF-4A0D-42D1-A962-2E69B855E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25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C48EC-CA9B-4BD5-AC6B-78382EF9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4CEFC2-6543-4195-8890-37AA70C6B9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14194A-C5F0-4B5B-93F6-8E585DB43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0E57B9-473E-4DB3-A176-411A2A7F4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4258-B1D1-420F-A083-95B2DBBF528A}" type="datetimeFigureOut">
              <a:rPr lang="ko-KR" altLang="en-US" smtClean="0"/>
              <a:t>2020-03-14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BEBB66-63F4-42C1-AD3D-3BB380D3B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216A09-26A3-4D87-B504-95DE13B6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92FAF-4A0D-42D1-A962-2E69B855E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06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B67740-6F6B-48DC-A360-D13B07E3B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9FE534-E4E5-437E-BC74-E28A985B1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9DC46F-E55E-4CFE-9716-4BADE400B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24258-B1D1-420F-A083-95B2DBBF528A}" type="datetimeFigureOut">
              <a:rPr lang="ko-KR" altLang="en-US" smtClean="0"/>
              <a:t>2020-03-14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9C1259-8074-4C15-934E-864F4698F4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6BC2-8FC6-4371-9BD9-BAE27CAB7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92FAF-4A0D-42D1-A962-2E69B855E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3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eg"/><Relationship Id="rId4" Type="http://schemas.openxmlformats.org/officeDocument/2006/relationships/image" Target="../media/image2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0E4CF67-26C3-4CCB-87BA-B28D14F954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83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E35033B-8AE8-4921-9DEA-459E1DE2DF36}"/>
              </a:ext>
            </a:extLst>
          </p:cNvPr>
          <p:cNvSpPr/>
          <p:nvPr/>
        </p:nvSpPr>
        <p:spPr>
          <a:xfrm>
            <a:off x="3971924" y="1304924"/>
            <a:ext cx="4248151" cy="4248151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DE05472-9883-4EF4-8F0F-9649D7440531}"/>
              </a:ext>
            </a:extLst>
          </p:cNvPr>
          <p:cNvCxnSpPr/>
          <p:nvPr/>
        </p:nvCxnSpPr>
        <p:spPr>
          <a:xfrm>
            <a:off x="4657725" y="4467225"/>
            <a:ext cx="288607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B61B478-4F20-4CA8-965D-76B74CA1A007}"/>
              </a:ext>
            </a:extLst>
          </p:cNvPr>
          <p:cNvSpPr txBox="1"/>
          <p:nvPr/>
        </p:nvSpPr>
        <p:spPr>
          <a:xfrm>
            <a:off x="5191123" y="4599226"/>
            <a:ext cx="18573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YONG HYUK BANG</a:t>
            </a:r>
            <a:endParaRPr lang="ko-KR" altLang="en-US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14D5FA-9FEF-44CD-BF77-646C5E873DC6}"/>
              </a:ext>
            </a:extLst>
          </p:cNvPr>
          <p:cNvSpPr txBox="1"/>
          <p:nvPr/>
        </p:nvSpPr>
        <p:spPr>
          <a:xfrm>
            <a:off x="5191123" y="3753355"/>
            <a:ext cx="1857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 용 혁</a:t>
            </a:r>
          </a:p>
        </p:txBody>
      </p:sp>
      <p:pic>
        <p:nvPicPr>
          <p:cNvPr id="23" name="그림 22" descr="그리기이(가) 표시된 사진&#10;&#10;자동 생성된 설명">
            <a:extLst>
              <a:ext uri="{FF2B5EF4-FFF2-40B4-BE49-F238E27FC236}">
                <a16:creationId xmlns:a16="http://schemas.microsoft.com/office/drawing/2014/main" id="{5839258F-691D-40CA-8F0E-589AEAA79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13"/>
          <a:stretch/>
        </p:blipFill>
        <p:spPr>
          <a:xfrm>
            <a:off x="5022129" y="1928398"/>
            <a:ext cx="2147739" cy="17286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4785E3-542A-4DB4-869E-B7F2DBDBED19}"/>
              </a:ext>
            </a:extLst>
          </p:cNvPr>
          <p:cNvSpPr txBox="1"/>
          <p:nvPr/>
        </p:nvSpPr>
        <p:spPr>
          <a:xfrm>
            <a:off x="8991601" y="5924550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Tel. 010-2976-8790</a:t>
            </a:r>
          </a:p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kuk07k@naver.com</a:t>
            </a:r>
          </a:p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instagram.com/bangyh_96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38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D0FF46-0A69-4DDC-BD14-542D7E05E5B4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93A0B-73F8-4182-8143-4141DB69929D}"/>
              </a:ext>
            </a:extLst>
          </p:cNvPr>
          <p:cNvSpPr/>
          <p:nvPr/>
        </p:nvSpPr>
        <p:spPr>
          <a:xfrm>
            <a:off x="514350" y="-1"/>
            <a:ext cx="2314575" cy="723899"/>
          </a:xfrm>
          <a:prstGeom prst="rect">
            <a:avLst/>
          </a:prstGeom>
          <a:solidFill>
            <a:srgbClr val="AB4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CF10A-5912-4EA3-9DFA-DCFEC4001F26}"/>
              </a:ext>
            </a:extLst>
          </p:cNvPr>
          <p:cNvSpPr txBox="1"/>
          <p:nvPr/>
        </p:nvSpPr>
        <p:spPr>
          <a:xfrm>
            <a:off x="1466850" y="69560"/>
            <a:ext cx="1362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Product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Introduction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048046-85BE-44DD-9C4D-7A0DF57CE8C2}"/>
              </a:ext>
            </a:extLst>
          </p:cNvPr>
          <p:cNvSpPr txBox="1"/>
          <p:nvPr/>
        </p:nvSpPr>
        <p:spPr>
          <a:xfrm>
            <a:off x="487292" y="1818652"/>
            <a:ext cx="4162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음성인식을 활용한</a:t>
            </a:r>
            <a:endParaRPr lang="en-US" altLang="ko-KR" sz="28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스마트 홈 </a:t>
            </a:r>
            <a:r>
              <a:rPr lang="en-US" altLang="ko-KR" sz="2800" dirty="0" err="1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Iot</a:t>
            </a:r>
            <a:r>
              <a:rPr lang="en-US" altLang="ko-KR" sz="28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애플리케이션</a:t>
            </a:r>
            <a:endParaRPr lang="en-US" altLang="ko-KR" sz="28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17AD8EA-A7A1-4B2D-81A3-BC797F32A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6698289F-9006-4D98-9934-D7861A420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0C48EBE1-CD6D-447E-BA95-71DDCA68E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D7556A-1A9A-4C0D-814F-228CB195B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538974680">
            <a:extLst>
              <a:ext uri="{FF2B5EF4-FFF2-40B4-BE49-F238E27FC236}">
                <a16:creationId xmlns:a16="http://schemas.microsoft.com/office/drawing/2014/main" id="{CF6692E4-7907-4854-82B2-86CBD88D5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118" y="651014"/>
            <a:ext cx="6048375" cy="252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E0FE04AD-B073-4120-A11E-9089947F4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9296" y="264675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488822976">
            <a:extLst>
              <a:ext uri="{FF2B5EF4-FFF2-40B4-BE49-F238E27FC236}">
                <a16:creationId xmlns:a16="http://schemas.microsoft.com/office/drawing/2014/main" id="{4FD2C61E-7088-4A77-89F5-E767944B4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12" b="15829"/>
          <a:stretch/>
        </p:blipFill>
        <p:spPr bwMode="auto">
          <a:xfrm>
            <a:off x="7701794" y="3586231"/>
            <a:ext cx="2035900" cy="24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4EC9C6-E723-4E77-8DEE-E9F07079E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81557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7" name="_x488822904">
            <a:extLst>
              <a:ext uri="{FF2B5EF4-FFF2-40B4-BE49-F238E27FC236}">
                <a16:creationId xmlns:a16="http://schemas.microsoft.com/office/drawing/2014/main" id="{73085056-6152-48BF-BC7A-398674D9BA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0" r="34904" b="17210"/>
          <a:stretch/>
        </p:blipFill>
        <p:spPr bwMode="auto">
          <a:xfrm>
            <a:off x="9776653" y="3580323"/>
            <a:ext cx="1896994" cy="24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EC186E8F-1AA7-4DD4-91D6-63122969C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401" y="-3794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9" name="_x488824200">
            <a:extLst>
              <a:ext uri="{FF2B5EF4-FFF2-40B4-BE49-F238E27FC236}">
                <a16:creationId xmlns:a16="http://schemas.microsoft.com/office/drawing/2014/main" id="{9D852BBA-FF15-4163-99CA-094CEE22D8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30" r="1551" b="15899"/>
          <a:stretch/>
        </p:blipFill>
        <p:spPr bwMode="auto">
          <a:xfrm>
            <a:off x="5624119" y="3565427"/>
            <a:ext cx="1829348" cy="24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D22B75-0743-4F93-88B5-803BD06BE3DF}"/>
              </a:ext>
            </a:extLst>
          </p:cNvPr>
          <p:cNvSpPr txBox="1"/>
          <p:nvPr/>
        </p:nvSpPr>
        <p:spPr>
          <a:xfrm>
            <a:off x="7667229" y="3219894"/>
            <a:ext cx="19621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시스템 구성도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D871CE-E067-4827-AFB8-571D24E7BBE9}"/>
              </a:ext>
            </a:extLst>
          </p:cNvPr>
          <p:cNvSpPr txBox="1"/>
          <p:nvPr/>
        </p:nvSpPr>
        <p:spPr>
          <a:xfrm>
            <a:off x="9103828" y="6066216"/>
            <a:ext cx="13456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결과물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17D011-2E17-442E-A2E4-A9AEF0428A44}"/>
              </a:ext>
            </a:extLst>
          </p:cNvPr>
          <p:cNvSpPr txBox="1"/>
          <p:nvPr/>
        </p:nvSpPr>
        <p:spPr>
          <a:xfrm>
            <a:off x="5803332" y="6066821"/>
            <a:ext cx="14740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애플리케이션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B592D7-2062-45DD-BED1-4765DA900D3F}"/>
              </a:ext>
            </a:extLst>
          </p:cNvPr>
          <p:cNvSpPr/>
          <p:nvPr/>
        </p:nvSpPr>
        <p:spPr>
          <a:xfrm>
            <a:off x="451896" y="2979675"/>
            <a:ext cx="45719" cy="3583050"/>
          </a:xfrm>
          <a:prstGeom prst="rect">
            <a:avLst/>
          </a:prstGeom>
          <a:solidFill>
            <a:srgbClr val="AB4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0DA4C8-A961-4AFE-93A0-93E78A02996E}"/>
              </a:ext>
            </a:extLst>
          </p:cNvPr>
          <p:cNvSpPr txBox="1"/>
          <p:nvPr/>
        </p:nvSpPr>
        <p:spPr>
          <a:xfrm>
            <a:off x="496264" y="2922553"/>
            <a:ext cx="4950197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음성인식을 활용하여 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fontAlgn="base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LED, LCD,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모터 등의 센서들을 제어하는 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 홈 </a:t>
            </a:r>
            <a:r>
              <a:rPr lang="en-US" altLang="ko-KR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Iot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애플리케이션을 구현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애플리케이션과 센서를 통해서 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실시간으로 습도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온도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실내공기의 상태 등을 인지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MDF합판과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레이저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커팅기를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사용하여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하드웨어 제작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메가보드를 기반으로 구성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dirty="0"/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미세먼지 센서와 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온습도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센서를 통해 측정한 값을 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애플리케이션으로 실시간 데이터 모니터링 가능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애플리케이션에서는 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STT(String To Text)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통한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음성인식을 활용하여 사용자의 음성을 인식 후 코드상에서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설정한 명령어들과 일치하면 그에 맞는 데이터를 전송하여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제작한 집에 설치한 센서들을 작동하도록 구현</a:t>
            </a:r>
          </a:p>
        </p:txBody>
      </p:sp>
    </p:spTree>
    <p:extLst>
      <p:ext uri="{BB962C8B-B14F-4D97-AF65-F5344CB8AC3E}">
        <p14:creationId xmlns:p14="http://schemas.microsoft.com/office/powerpoint/2010/main" val="2476809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D0FF46-0A69-4DDC-BD14-542D7E05E5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93A0B-73F8-4182-8143-4141DB69929D}"/>
              </a:ext>
            </a:extLst>
          </p:cNvPr>
          <p:cNvSpPr/>
          <p:nvPr/>
        </p:nvSpPr>
        <p:spPr>
          <a:xfrm>
            <a:off x="514350" y="-1"/>
            <a:ext cx="2314575" cy="723899"/>
          </a:xfrm>
          <a:prstGeom prst="rect">
            <a:avLst/>
          </a:prstGeom>
          <a:solidFill>
            <a:srgbClr val="AB4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CF10A-5912-4EA3-9DFA-DCFEC4001F26}"/>
              </a:ext>
            </a:extLst>
          </p:cNvPr>
          <p:cNvSpPr txBox="1"/>
          <p:nvPr/>
        </p:nvSpPr>
        <p:spPr>
          <a:xfrm>
            <a:off x="1428750" y="278368"/>
            <a:ext cx="140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Experience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 descr="키보드, 실내, 컴퓨터, 앉아있는이(가) 표시된 사진&#10;&#10;자동 생성된 설명">
            <a:extLst>
              <a:ext uri="{FF2B5EF4-FFF2-40B4-BE49-F238E27FC236}">
                <a16:creationId xmlns:a16="http://schemas.microsoft.com/office/drawing/2014/main" id="{B4F1F746-9282-49B3-9DB4-C5990AB51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418825"/>
            <a:ext cx="4860290" cy="342423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3110485-88DC-45AB-8ED3-DCA6FA63F108}"/>
              </a:ext>
            </a:extLst>
          </p:cNvPr>
          <p:cNvSpPr/>
          <p:nvPr/>
        </p:nvSpPr>
        <p:spPr>
          <a:xfrm>
            <a:off x="514350" y="4831867"/>
            <a:ext cx="4860290" cy="1239520"/>
          </a:xfrm>
          <a:prstGeom prst="rect">
            <a:avLst/>
          </a:prstGeom>
          <a:solidFill>
            <a:srgbClr val="983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438359-02FB-4134-AD03-FE995503B973}"/>
              </a:ext>
            </a:extLst>
          </p:cNvPr>
          <p:cNvSpPr txBox="1"/>
          <p:nvPr/>
        </p:nvSpPr>
        <p:spPr>
          <a:xfrm>
            <a:off x="6019482" y="3147361"/>
            <a:ext cx="4600575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00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태어난 </a:t>
            </a:r>
            <a:r>
              <a:rPr lang="ko-KR" altLang="en-US" sz="30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날이에요</a:t>
            </a:r>
            <a:endParaRPr lang="en-US" altLang="ko-KR" sz="30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endParaRPr lang="en-US" altLang="ko-KR" sz="1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용혁이가 태어났어요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l"/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태어나서 너무 기뻐요 행복해</a:t>
            </a:r>
            <a:endParaRPr lang="en-US" altLang="ko-KR" sz="1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항상 행복한 감정을 느끼면서 </a:t>
            </a:r>
            <a:r>
              <a:rPr lang="ko-KR" altLang="en-US" sz="15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살거에요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용혁이가 태어났어요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태어나서 너무 기뻐요 행복해</a:t>
            </a:r>
            <a:endParaRPr lang="en-US" altLang="ko-KR" sz="1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항상 행복한 감정을 느끼면서 </a:t>
            </a:r>
            <a:r>
              <a:rPr lang="ko-KR" altLang="en-US" sz="15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살거에요</a:t>
            </a:r>
            <a:endParaRPr lang="en-US" altLang="ko-KR" sz="1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용혁이가 태어났어요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태어나서 너무 기뻐요 행복해</a:t>
            </a:r>
            <a:endParaRPr lang="en-US" altLang="ko-KR" sz="1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항상 행복한 감정을 느끼면서 </a:t>
            </a:r>
            <a:r>
              <a:rPr lang="ko-KR" altLang="en-US" sz="15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살거에요</a:t>
            </a:r>
            <a:endParaRPr lang="en-US" altLang="ko-KR" sz="1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69A38A-F990-4846-B07A-88237ECECC8F}"/>
              </a:ext>
            </a:extLst>
          </p:cNvPr>
          <p:cNvSpPr txBox="1"/>
          <p:nvPr/>
        </p:nvSpPr>
        <p:spPr>
          <a:xfrm>
            <a:off x="4013200" y="5614187"/>
            <a:ext cx="136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2019.02.02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044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0E4CF67-26C3-4CCB-87BA-B28D14F954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83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CB96A2-80DF-4294-BC37-9DA0B70F5E1F}"/>
              </a:ext>
            </a:extLst>
          </p:cNvPr>
          <p:cNvSpPr txBox="1"/>
          <p:nvPr/>
        </p:nvSpPr>
        <p:spPr>
          <a:xfrm>
            <a:off x="8991601" y="5924550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Tel. 010-2976-8790</a:t>
            </a:r>
          </a:p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kuk07k@naver.com</a:t>
            </a:r>
          </a:p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instagram.com/bangyh_96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5EB47A-A676-4884-8D67-588D07814406}"/>
              </a:ext>
            </a:extLst>
          </p:cNvPr>
          <p:cNvSpPr txBox="1"/>
          <p:nvPr/>
        </p:nvSpPr>
        <p:spPr>
          <a:xfrm>
            <a:off x="3871912" y="2667000"/>
            <a:ext cx="45815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778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D0FF46-0A69-4DDC-BD14-542D7E05E5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93A0B-73F8-4182-8143-4141DB69929D}"/>
              </a:ext>
            </a:extLst>
          </p:cNvPr>
          <p:cNvSpPr/>
          <p:nvPr/>
        </p:nvSpPr>
        <p:spPr>
          <a:xfrm>
            <a:off x="514350" y="-1"/>
            <a:ext cx="2314575" cy="723899"/>
          </a:xfrm>
          <a:prstGeom prst="rect">
            <a:avLst/>
          </a:prstGeom>
          <a:solidFill>
            <a:srgbClr val="AB4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1348C42-5BCF-4847-B1CC-6D201C95741D}"/>
              </a:ext>
            </a:extLst>
          </p:cNvPr>
          <p:cNvSpPr/>
          <p:nvPr/>
        </p:nvSpPr>
        <p:spPr>
          <a:xfrm>
            <a:off x="5448300" y="723899"/>
            <a:ext cx="1295400" cy="1295400"/>
          </a:xfrm>
          <a:prstGeom prst="ellipse">
            <a:avLst/>
          </a:prstGeom>
          <a:solidFill>
            <a:srgbClr val="A283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A27976F-4042-409E-8775-EB5901BE8727}"/>
              </a:ext>
            </a:extLst>
          </p:cNvPr>
          <p:cNvSpPr/>
          <p:nvPr/>
        </p:nvSpPr>
        <p:spPr>
          <a:xfrm>
            <a:off x="5448300" y="2257425"/>
            <a:ext cx="1295400" cy="1295400"/>
          </a:xfrm>
          <a:prstGeom prst="ellipse">
            <a:avLst/>
          </a:prstGeom>
          <a:solidFill>
            <a:srgbClr val="A283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C91A7BD-E1A3-4387-A856-BD85E04B6A86}"/>
              </a:ext>
            </a:extLst>
          </p:cNvPr>
          <p:cNvSpPr/>
          <p:nvPr/>
        </p:nvSpPr>
        <p:spPr>
          <a:xfrm>
            <a:off x="5448300" y="3790950"/>
            <a:ext cx="1295400" cy="1295400"/>
          </a:xfrm>
          <a:prstGeom prst="ellipse">
            <a:avLst/>
          </a:prstGeom>
          <a:solidFill>
            <a:srgbClr val="A283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65528FF-0953-4E47-9F2B-5D65EA5E88C6}"/>
              </a:ext>
            </a:extLst>
          </p:cNvPr>
          <p:cNvSpPr/>
          <p:nvPr/>
        </p:nvSpPr>
        <p:spPr>
          <a:xfrm>
            <a:off x="5448300" y="5324475"/>
            <a:ext cx="1295400" cy="1295400"/>
          </a:xfrm>
          <a:prstGeom prst="ellipse">
            <a:avLst/>
          </a:prstGeom>
          <a:solidFill>
            <a:srgbClr val="A283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963ED2-6780-4646-B173-BA2DA6FFE5D3}"/>
              </a:ext>
            </a:extLst>
          </p:cNvPr>
          <p:cNvSpPr txBox="1"/>
          <p:nvPr/>
        </p:nvSpPr>
        <p:spPr>
          <a:xfrm>
            <a:off x="5655468" y="1156155"/>
            <a:ext cx="8810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1996</a:t>
            </a:r>
            <a:endParaRPr lang="ko-KR" altLang="en-US" sz="2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6D6860-5B29-44D3-A754-5845C5FF42AD}"/>
              </a:ext>
            </a:extLst>
          </p:cNvPr>
          <p:cNvSpPr txBox="1"/>
          <p:nvPr/>
        </p:nvSpPr>
        <p:spPr>
          <a:xfrm>
            <a:off x="5655468" y="2689681"/>
            <a:ext cx="8810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2002</a:t>
            </a:r>
            <a:endParaRPr lang="ko-KR" altLang="en-US" sz="2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23441-A12C-4035-84EC-A860A71CCDB0}"/>
              </a:ext>
            </a:extLst>
          </p:cNvPr>
          <p:cNvSpPr txBox="1"/>
          <p:nvPr/>
        </p:nvSpPr>
        <p:spPr>
          <a:xfrm>
            <a:off x="5655468" y="4223206"/>
            <a:ext cx="8810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2005</a:t>
            </a:r>
            <a:endParaRPr lang="ko-KR" altLang="en-US" sz="2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28F488-29A9-41A4-B0CE-494D1B1E9B6F}"/>
              </a:ext>
            </a:extLst>
          </p:cNvPr>
          <p:cNvSpPr txBox="1"/>
          <p:nvPr/>
        </p:nvSpPr>
        <p:spPr>
          <a:xfrm>
            <a:off x="5655468" y="5756731"/>
            <a:ext cx="8810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2008</a:t>
            </a:r>
            <a:endParaRPr lang="ko-KR" altLang="en-US" sz="2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CF10A-5912-4EA3-9DFA-DCFEC4001F26}"/>
              </a:ext>
            </a:extLst>
          </p:cNvPr>
          <p:cNvSpPr txBox="1"/>
          <p:nvPr/>
        </p:nvSpPr>
        <p:spPr>
          <a:xfrm>
            <a:off x="1571625" y="259318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 Line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7F5B35-B465-4B2C-B31D-766E62F2A278}"/>
              </a:ext>
            </a:extLst>
          </p:cNvPr>
          <p:cNvSpPr txBox="1"/>
          <p:nvPr/>
        </p:nvSpPr>
        <p:spPr>
          <a:xfrm>
            <a:off x="7221276" y="817600"/>
            <a:ext cx="2058661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1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사랑받는 장남</a:t>
            </a:r>
            <a:endParaRPr lang="en-US" altLang="ko-KR" sz="2100" dirty="0">
              <a:solidFill>
                <a:srgbClr val="483D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/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방씨 가문의 장남으로</a:t>
            </a:r>
            <a:endParaRPr lang="en-US" altLang="ko-KR" sz="1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부모님의 사랑을 받으며</a:t>
            </a:r>
            <a:endParaRPr lang="en-US" altLang="ko-KR" sz="1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태어난 행복한 아기</a:t>
            </a:r>
            <a:endParaRPr lang="en-US" altLang="ko-KR" sz="1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291094-09C0-44B9-8BC2-8F41FE786CFC}"/>
              </a:ext>
            </a:extLst>
          </p:cNvPr>
          <p:cNvSpPr txBox="1"/>
          <p:nvPr/>
        </p:nvSpPr>
        <p:spPr>
          <a:xfrm>
            <a:off x="1802326" y="2060258"/>
            <a:ext cx="20688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742EA9-E1F1-49C0-A930-FD815ECEA451}"/>
              </a:ext>
            </a:extLst>
          </p:cNvPr>
          <p:cNvSpPr txBox="1"/>
          <p:nvPr/>
        </p:nvSpPr>
        <p:spPr>
          <a:xfrm>
            <a:off x="7221276" y="3904343"/>
            <a:ext cx="2559144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1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레고를 좋아하던 아이</a:t>
            </a:r>
            <a:endParaRPr lang="en-US" altLang="ko-KR" sz="2100" dirty="0">
              <a:solidFill>
                <a:srgbClr val="483D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/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다른 장난감은 내버려두고</a:t>
            </a:r>
            <a:endParaRPr lang="en-US" altLang="ko-KR" sz="1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레고를 고집하여 </a:t>
            </a:r>
            <a:endParaRPr lang="en-US" altLang="ko-KR" sz="1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독창적인 것들을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만들던 아이 </a:t>
            </a:r>
            <a:endParaRPr lang="en-US" altLang="ko-KR" sz="1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9B2EE7-25CC-4D62-B837-B69C3DB66BDB}"/>
              </a:ext>
            </a:extLst>
          </p:cNvPr>
          <p:cNvSpPr txBox="1"/>
          <p:nvPr/>
        </p:nvSpPr>
        <p:spPr>
          <a:xfrm>
            <a:off x="1040967" y="5434935"/>
            <a:ext cx="264262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1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만능 스포츠맨</a:t>
            </a:r>
            <a:endParaRPr lang="en-US" altLang="ko-KR" sz="2100" dirty="0">
              <a:solidFill>
                <a:srgbClr val="483D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/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야구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축구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볼링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배드민턴 등등</a:t>
            </a:r>
            <a:endParaRPr lang="en-US" altLang="ko-KR" sz="1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다양한 스포츠를 즐기며</a:t>
            </a:r>
            <a:endParaRPr lang="en-US" altLang="ko-KR" sz="1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곧 잘하던 스포츠 중독 시절</a:t>
            </a:r>
            <a:endParaRPr lang="en-US" altLang="ko-KR" sz="1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3A327-4F25-45A1-A87D-0033A2937A1A}"/>
              </a:ext>
            </a:extLst>
          </p:cNvPr>
          <p:cNvSpPr txBox="1"/>
          <p:nvPr/>
        </p:nvSpPr>
        <p:spPr>
          <a:xfrm>
            <a:off x="2319475" y="2367885"/>
            <a:ext cx="277597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긍정적인 인사 소년</a:t>
            </a:r>
            <a:endParaRPr lang="en-US" altLang="ko-KR" sz="2100" dirty="0">
              <a:solidFill>
                <a:srgbClr val="483D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500" dirty="0" err="1">
                <a:solidFill>
                  <a:srgbClr val="483D4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바보마냥</a:t>
            </a:r>
            <a:r>
              <a:rPr lang="ko-KR" altLang="en-US" sz="1500" dirty="0">
                <a:solidFill>
                  <a:srgbClr val="483D4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웃으면서</a:t>
            </a:r>
            <a:endParaRPr lang="en-US" altLang="ko-KR" sz="1500" dirty="0">
              <a:solidFill>
                <a:srgbClr val="483D4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밝은 인사성을 가지고</a:t>
            </a:r>
            <a:endParaRPr lang="en-US" altLang="ko-KR" sz="1500" dirty="0">
              <a:solidFill>
                <a:srgbClr val="483D4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동네 아주머니들께 다가갔던 시절</a:t>
            </a:r>
            <a:endParaRPr lang="en-US" altLang="ko-KR" sz="1500" dirty="0">
              <a:solidFill>
                <a:srgbClr val="483D4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A31113D-BD1B-4830-B49A-382DA6B37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073" y="940536"/>
            <a:ext cx="1011635" cy="101163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4DA6DCA-E1CB-4EAA-8157-643002D04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410" y="4074715"/>
            <a:ext cx="1011635" cy="1011635"/>
          </a:xfrm>
          <a:prstGeom prst="rect">
            <a:avLst/>
          </a:prstGeom>
        </p:spPr>
      </p:pic>
      <p:pic>
        <p:nvPicPr>
          <p:cNvPr id="29" name="그림 28" descr="옅은, 창문이(가) 표시된 사진&#10;&#10;자동 생성된 설명">
            <a:extLst>
              <a:ext uri="{FF2B5EF4-FFF2-40B4-BE49-F238E27FC236}">
                <a16:creationId xmlns:a16="http://schemas.microsoft.com/office/drawing/2014/main" id="{6A29AE0A-52C8-4AE6-A4B7-79525B40A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63" y="5648272"/>
            <a:ext cx="971603" cy="97160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69821A7-0090-4EE6-81E5-6FD5BF7E9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72" y="2297371"/>
            <a:ext cx="1215505" cy="121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89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D0FF46-0A69-4DDC-BD14-542D7E05E5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93A0B-73F8-4182-8143-4141DB69929D}"/>
              </a:ext>
            </a:extLst>
          </p:cNvPr>
          <p:cNvSpPr/>
          <p:nvPr/>
        </p:nvSpPr>
        <p:spPr>
          <a:xfrm>
            <a:off x="514350" y="-1"/>
            <a:ext cx="2314575" cy="723899"/>
          </a:xfrm>
          <a:prstGeom prst="rect">
            <a:avLst/>
          </a:prstGeom>
          <a:solidFill>
            <a:srgbClr val="AB4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1348C42-5BCF-4847-B1CC-6D201C95741D}"/>
              </a:ext>
            </a:extLst>
          </p:cNvPr>
          <p:cNvSpPr/>
          <p:nvPr/>
        </p:nvSpPr>
        <p:spPr>
          <a:xfrm>
            <a:off x="5448300" y="723899"/>
            <a:ext cx="1295400" cy="1295400"/>
          </a:xfrm>
          <a:prstGeom prst="ellipse">
            <a:avLst/>
          </a:prstGeom>
          <a:solidFill>
            <a:srgbClr val="A283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A27976F-4042-409E-8775-EB5901BE8727}"/>
              </a:ext>
            </a:extLst>
          </p:cNvPr>
          <p:cNvSpPr/>
          <p:nvPr/>
        </p:nvSpPr>
        <p:spPr>
          <a:xfrm>
            <a:off x="5448300" y="2257425"/>
            <a:ext cx="1295400" cy="1295400"/>
          </a:xfrm>
          <a:prstGeom prst="ellipse">
            <a:avLst/>
          </a:prstGeom>
          <a:solidFill>
            <a:srgbClr val="A283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C91A7BD-E1A3-4387-A856-BD85E04B6A86}"/>
              </a:ext>
            </a:extLst>
          </p:cNvPr>
          <p:cNvSpPr/>
          <p:nvPr/>
        </p:nvSpPr>
        <p:spPr>
          <a:xfrm>
            <a:off x="5448300" y="3790950"/>
            <a:ext cx="1295400" cy="1295400"/>
          </a:xfrm>
          <a:prstGeom prst="ellipse">
            <a:avLst/>
          </a:prstGeom>
          <a:solidFill>
            <a:srgbClr val="A283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65528FF-0953-4E47-9F2B-5D65EA5E88C6}"/>
              </a:ext>
            </a:extLst>
          </p:cNvPr>
          <p:cNvSpPr/>
          <p:nvPr/>
        </p:nvSpPr>
        <p:spPr>
          <a:xfrm>
            <a:off x="5448300" y="5324475"/>
            <a:ext cx="1295400" cy="1295400"/>
          </a:xfrm>
          <a:prstGeom prst="ellipse">
            <a:avLst/>
          </a:prstGeom>
          <a:solidFill>
            <a:srgbClr val="A283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963ED2-6780-4646-B173-BA2DA6FFE5D3}"/>
              </a:ext>
            </a:extLst>
          </p:cNvPr>
          <p:cNvSpPr txBox="1"/>
          <p:nvPr/>
        </p:nvSpPr>
        <p:spPr>
          <a:xfrm>
            <a:off x="5655468" y="1156155"/>
            <a:ext cx="8810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2011</a:t>
            </a:r>
            <a:endParaRPr lang="ko-KR" altLang="en-US" sz="2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6D6860-5B29-44D3-A754-5845C5FF42AD}"/>
              </a:ext>
            </a:extLst>
          </p:cNvPr>
          <p:cNvSpPr txBox="1"/>
          <p:nvPr/>
        </p:nvSpPr>
        <p:spPr>
          <a:xfrm>
            <a:off x="5655468" y="2689681"/>
            <a:ext cx="8810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2014</a:t>
            </a:r>
            <a:endParaRPr lang="ko-KR" altLang="en-US" sz="2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23441-A12C-4035-84EC-A860A71CCDB0}"/>
              </a:ext>
            </a:extLst>
          </p:cNvPr>
          <p:cNvSpPr txBox="1"/>
          <p:nvPr/>
        </p:nvSpPr>
        <p:spPr>
          <a:xfrm>
            <a:off x="5655468" y="4223206"/>
            <a:ext cx="8810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2017</a:t>
            </a:r>
            <a:endParaRPr lang="ko-KR" altLang="en-US" sz="2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28F488-29A9-41A4-B0CE-494D1B1E9B6F}"/>
              </a:ext>
            </a:extLst>
          </p:cNvPr>
          <p:cNvSpPr txBox="1"/>
          <p:nvPr/>
        </p:nvSpPr>
        <p:spPr>
          <a:xfrm>
            <a:off x="5655468" y="5756731"/>
            <a:ext cx="8810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2020</a:t>
            </a:r>
            <a:endParaRPr lang="ko-KR" altLang="en-US" sz="2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CF10A-5912-4EA3-9DFA-DCFEC4001F26}"/>
              </a:ext>
            </a:extLst>
          </p:cNvPr>
          <p:cNvSpPr txBox="1"/>
          <p:nvPr/>
        </p:nvSpPr>
        <p:spPr>
          <a:xfrm>
            <a:off x="1571625" y="259318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 Line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7F5B35-B465-4B2C-B31D-766E62F2A278}"/>
              </a:ext>
            </a:extLst>
          </p:cNvPr>
          <p:cNvSpPr txBox="1"/>
          <p:nvPr/>
        </p:nvSpPr>
        <p:spPr>
          <a:xfrm>
            <a:off x="7167563" y="663712"/>
            <a:ext cx="284601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1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축구를 좋아하던 모범생</a:t>
            </a:r>
            <a:endParaRPr lang="en-US" altLang="ko-KR" sz="2100" dirty="0">
              <a:solidFill>
                <a:srgbClr val="483D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/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수업시간에 졸지 않고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</a:p>
          <a:p>
            <a:pPr algn="l"/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자습도 거의 빠지지 않았으나</a:t>
            </a:r>
            <a:endParaRPr lang="en-US" altLang="ko-KR" sz="1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축구를 너무 좋아해서</a:t>
            </a:r>
            <a:endParaRPr lang="en-US" altLang="ko-KR" sz="1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성적이 그렇게 높지는 않던 </a:t>
            </a:r>
            <a:r>
              <a:rPr lang="ko-KR" altLang="en-US" sz="15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범생이</a:t>
            </a:r>
            <a:endParaRPr lang="en-US" altLang="ko-KR" sz="1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742EA9-E1F1-49C0-A930-FD815ECEA451}"/>
              </a:ext>
            </a:extLst>
          </p:cNvPr>
          <p:cNvSpPr txBox="1"/>
          <p:nvPr/>
        </p:nvSpPr>
        <p:spPr>
          <a:xfrm>
            <a:off x="7167563" y="3670578"/>
            <a:ext cx="298945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1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꿈을 위한 준비</a:t>
            </a:r>
            <a:endParaRPr lang="en-US" altLang="ko-KR" sz="2100" dirty="0">
              <a:solidFill>
                <a:srgbClr val="483D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/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교내 창업 경진대회 수상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</a:p>
          <a:p>
            <a:pPr algn="l"/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교내 봉사 동아리 부회장 역임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</a:p>
          <a:p>
            <a:pPr algn="l"/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자격증 취득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자기계발 등등</a:t>
            </a:r>
            <a:endParaRPr lang="en-US" altLang="ko-KR" sz="1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기초를 튼튼히 다졌던 예비 엔지니어</a:t>
            </a:r>
            <a:endParaRPr lang="en-US" altLang="ko-KR" sz="1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9B2EE7-25CC-4D62-B837-B69C3DB66BDB}"/>
              </a:ext>
            </a:extLst>
          </p:cNvPr>
          <p:cNvSpPr txBox="1"/>
          <p:nvPr/>
        </p:nvSpPr>
        <p:spPr>
          <a:xfrm>
            <a:off x="2744037" y="5434935"/>
            <a:ext cx="210936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1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성장을 위한 여정</a:t>
            </a:r>
            <a:endParaRPr lang="en-US" altLang="ko-KR" sz="2100" dirty="0">
              <a:solidFill>
                <a:srgbClr val="483D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/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대학교 졸업 이후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</a:p>
          <a:p>
            <a:pPr algn="l"/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내 성장을 위한 활동을</a:t>
            </a:r>
            <a:endParaRPr lang="en-US" altLang="ko-KR" sz="1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지속하면서 취업준비 중</a:t>
            </a:r>
            <a:endParaRPr lang="en-US" altLang="ko-KR" sz="1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B86137-47D1-4FF5-A014-D57CB5F0AADE}"/>
              </a:ext>
            </a:extLst>
          </p:cNvPr>
          <p:cNvSpPr txBox="1"/>
          <p:nvPr/>
        </p:nvSpPr>
        <p:spPr>
          <a:xfrm>
            <a:off x="965805" y="2321719"/>
            <a:ext cx="296073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파란만장한 대학생활</a:t>
            </a:r>
            <a:endParaRPr lang="en-US" altLang="ko-KR" sz="2100" dirty="0">
              <a:solidFill>
                <a:srgbClr val="483D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8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동아리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연구실에서 완만한 성격으로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모두가 귀여워하는 후배에서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입대 후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존경 받는 선임으로</a:t>
            </a:r>
            <a:endParaRPr lang="en-US" altLang="ko-KR" sz="1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 descr="그리기, 표지판, 음식이(가) 표시된 사진&#10;&#10;자동 생성된 설명">
            <a:extLst>
              <a:ext uri="{FF2B5EF4-FFF2-40B4-BE49-F238E27FC236}">
                <a16:creationId xmlns:a16="http://schemas.microsoft.com/office/drawing/2014/main" id="{87AC6A72-9F13-410A-93FD-D67A5BE39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593" y="3837208"/>
            <a:ext cx="1082511" cy="10825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F9B7B61-A90E-4BB9-A8D1-8BD11E6B9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365" y="663714"/>
            <a:ext cx="1355585" cy="135558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FE77AC0-6D0C-4FF1-A7EA-06D376BC1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237" y="1548665"/>
            <a:ext cx="452413" cy="452413"/>
          </a:xfrm>
          <a:prstGeom prst="rect">
            <a:avLst/>
          </a:prstGeom>
        </p:spPr>
      </p:pic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179117A3-65BE-465C-9B51-1D7BB3A9A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88" y="5308786"/>
            <a:ext cx="1295400" cy="1295400"/>
          </a:xfrm>
          <a:prstGeom prst="rect">
            <a:avLst/>
          </a:prstGeom>
        </p:spPr>
      </p:pic>
      <p:pic>
        <p:nvPicPr>
          <p:cNvPr id="31" name="그림 30" descr="시계이(가) 표시된 사진&#10;&#10;자동 생성된 설명">
            <a:extLst>
              <a:ext uri="{FF2B5EF4-FFF2-40B4-BE49-F238E27FC236}">
                <a16:creationId xmlns:a16="http://schemas.microsoft.com/office/drawing/2014/main" id="{E10FFC1C-DE4D-4159-9CCC-CC5CF115CD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711" y="2199155"/>
            <a:ext cx="1353670" cy="135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3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D0FF46-0A69-4DDC-BD14-542D7E05E5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DC8287-D544-4BAA-803D-283FE69E2A7A}"/>
              </a:ext>
            </a:extLst>
          </p:cNvPr>
          <p:cNvSpPr/>
          <p:nvPr/>
        </p:nvSpPr>
        <p:spPr>
          <a:xfrm>
            <a:off x="0" y="-1"/>
            <a:ext cx="12192000" cy="1971676"/>
          </a:xfrm>
          <a:prstGeom prst="rect">
            <a:avLst/>
          </a:prstGeom>
          <a:solidFill>
            <a:srgbClr val="983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AC3B98F-F8A8-4C88-AC37-20694959DA79}"/>
              </a:ext>
            </a:extLst>
          </p:cNvPr>
          <p:cNvGrpSpPr/>
          <p:nvPr/>
        </p:nvGrpSpPr>
        <p:grpSpPr>
          <a:xfrm>
            <a:off x="514350" y="-1"/>
            <a:ext cx="2314575" cy="723899"/>
            <a:chOff x="514350" y="-1"/>
            <a:chExt cx="2314575" cy="72389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4793A0B-73F8-4182-8143-4141DB69929D}"/>
                </a:ext>
              </a:extLst>
            </p:cNvPr>
            <p:cNvSpPr/>
            <p:nvPr/>
          </p:nvSpPr>
          <p:spPr>
            <a:xfrm>
              <a:off x="514350" y="-1"/>
              <a:ext cx="2314575" cy="723899"/>
            </a:xfrm>
            <a:prstGeom prst="rect">
              <a:avLst/>
            </a:prstGeom>
            <a:solidFill>
              <a:srgbClr val="AB4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DCF10A-5912-4EA3-9DFA-DCFEC4001F26}"/>
                </a:ext>
              </a:extLst>
            </p:cNvPr>
            <p:cNvSpPr txBox="1"/>
            <p:nvPr/>
          </p:nvSpPr>
          <p:spPr>
            <a:xfrm>
              <a:off x="1285875" y="259318"/>
              <a:ext cx="1543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Introduction</a:t>
              </a:r>
              <a:endPara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F0E59DB-D425-4D49-8CF7-75D16CE62A7C}"/>
              </a:ext>
            </a:extLst>
          </p:cNvPr>
          <p:cNvSpPr txBox="1"/>
          <p:nvPr/>
        </p:nvSpPr>
        <p:spPr>
          <a:xfrm>
            <a:off x="5167312" y="631894"/>
            <a:ext cx="185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 용 혁</a:t>
            </a:r>
          </a:p>
        </p:txBody>
      </p:sp>
      <p:sp>
        <p:nvSpPr>
          <p:cNvPr id="8" name="사각형: 잘린 한쪽 모서리 7">
            <a:extLst>
              <a:ext uri="{FF2B5EF4-FFF2-40B4-BE49-F238E27FC236}">
                <a16:creationId xmlns:a16="http://schemas.microsoft.com/office/drawing/2014/main" id="{8B2A9B18-5133-462C-9A6F-2622D8EB2CAB}"/>
              </a:ext>
            </a:extLst>
          </p:cNvPr>
          <p:cNvSpPr/>
          <p:nvPr/>
        </p:nvSpPr>
        <p:spPr>
          <a:xfrm>
            <a:off x="1524000" y="1602343"/>
            <a:ext cx="2409825" cy="369332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98364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010-2976-8790</a:t>
            </a:r>
            <a:endParaRPr lang="ko-KR" altLang="en-US" dirty="0">
              <a:solidFill>
                <a:srgbClr val="98364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F59BCE14-AADF-472A-88E2-5182B8C2D54D}"/>
              </a:ext>
            </a:extLst>
          </p:cNvPr>
          <p:cNvSpPr/>
          <p:nvPr/>
        </p:nvSpPr>
        <p:spPr>
          <a:xfrm>
            <a:off x="4891086" y="1602343"/>
            <a:ext cx="2409825" cy="369332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98364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1996.01.08</a:t>
            </a:r>
            <a:endParaRPr lang="ko-KR" altLang="en-US" dirty="0">
              <a:solidFill>
                <a:srgbClr val="98364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A63136BF-BAF8-43F9-88E2-A266878BD3D7}"/>
              </a:ext>
            </a:extLst>
          </p:cNvPr>
          <p:cNvSpPr/>
          <p:nvPr/>
        </p:nvSpPr>
        <p:spPr>
          <a:xfrm>
            <a:off x="8258172" y="1602343"/>
            <a:ext cx="2409825" cy="369332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98364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kuk07k@naver.com</a:t>
            </a:r>
            <a:endParaRPr lang="ko-KR" altLang="en-US" dirty="0">
              <a:solidFill>
                <a:srgbClr val="98364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D41F5E-DC7A-4C24-A2A8-6C779AB3B655}"/>
              </a:ext>
            </a:extLst>
          </p:cNvPr>
          <p:cNvSpPr txBox="1"/>
          <p:nvPr/>
        </p:nvSpPr>
        <p:spPr>
          <a:xfrm>
            <a:off x="4742496" y="2326241"/>
            <a:ext cx="1428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8364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성향</a:t>
            </a:r>
          </a:p>
          <a:p>
            <a:r>
              <a:rPr lang="en-US" altLang="ko-KR" sz="1200" dirty="0">
                <a:solidFill>
                  <a:srgbClr val="98364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Character</a:t>
            </a:r>
          </a:p>
          <a:p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A08CFB-77E7-4425-94DD-5B804CDCD1BC}"/>
              </a:ext>
            </a:extLst>
          </p:cNvPr>
          <p:cNvSpPr txBox="1"/>
          <p:nvPr/>
        </p:nvSpPr>
        <p:spPr>
          <a:xfrm>
            <a:off x="1172314" y="2326241"/>
            <a:ext cx="707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8364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</a:t>
            </a:r>
            <a:endParaRPr lang="en-US" altLang="ko-KR" dirty="0">
              <a:solidFill>
                <a:srgbClr val="98364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98364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Skill</a:t>
            </a:r>
          </a:p>
          <a:p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E037B9-B81F-454B-BB49-72E8038D1E5D}"/>
              </a:ext>
            </a:extLst>
          </p:cNvPr>
          <p:cNvSpPr txBox="1"/>
          <p:nvPr/>
        </p:nvSpPr>
        <p:spPr>
          <a:xfrm>
            <a:off x="8748688" y="2326240"/>
            <a:ext cx="1428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8364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취미</a:t>
            </a:r>
            <a:endParaRPr lang="en-US" altLang="ko-KR" dirty="0">
              <a:solidFill>
                <a:srgbClr val="98364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98364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Hobby &amp; interest</a:t>
            </a:r>
          </a:p>
          <a:p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0FCCD4D-9F55-4E00-A8B8-A266D1F87624}"/>
              </a:ext>
            </a:extLst>
          </p:cNvPr>
          <p:cNvGrpSpPr/>
          <p:nvPr/>
        </p:nvGrpSpPr>
        <p:grpSpPr>
          <a:xfrm>
            <a:off x="1131673" y="3185731"/>
            <a:ext cx="748033" cy="830997"/>
            <a:chOff x="8992552" y="4840158"/>
            <a:chExt cx="748033" cy="830997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D4F0681A-AF49-4A4B-8097-CEB3779B0807}"/>
                </a:ext>
              </a:extLst>
            </p:cNvPr>
            <p:cNvGrpSpPr/>
            <p:nvPr/>
          </p:nvGrpSpPr>
          <p:grpSpPr>
            <a:xfrm>
              <a:off x="8992552" y="4840158"/>
              <a:ext cx="707391" cy="830997"/>
              <a:chOff x="6963410" y="3677919"/>
              <a:chExt cx="808674" cy="902493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DE025371-A548-4F38-A95B-797B32CB979F}"/>
                  </a:ext>
                </a:extLst>
              </p:cNvPr>
              <p:cNvSpPr/>
              <p:nvPr/>
            </p:nvSpPr>
            <p:spPr>
              <a:xfrm>
                <a:off x="6963410" y="3677919"/>
                <a:ext cx="808674" cy="902493"/>
              </a:xfrm>
              <a:prstGeom prst="roundRect">
                <a:avLst>
                  <a:gd name="adj" fmla="val 2493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사각형: 둥근 위쪽 모서리 34">
                <a:extLst>
                  <a:ext uri="{FF2B5EF4-FFF2-40B4-BE49-F238E27FC236}">
                    <a16:creationId xmlns:a16="http://schemas.microsoft.com/office/drawing/2014/main" id="{F2F9613F-76FF-4218-8B60-122ECF5D8BCC}"/>
                  </a:ext>
                </a:extLst>
              </p:cNvPr>
              <p:cNvSpPr/>
              <p:nvPr/>
            </p:nvSpPr>
            <p:spPr>
              <a:xfrm rot="10800000">
                <a:off x="6963410" y="4207432"/>
                <a:ext cx="808674" cy="36933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9836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1680EB-833B-4C7B-B07A-2E5336FB76CF}"/>
                </a:ext>
              </a:extLst>
            </p:cNvPr>
            <p:cNvSpPr txBox="1"/>
            <p:nvPr/>
          </p:nvSpPr>
          <p:spPr>
            <a:xfrm>
              <a:off x="9154973" y="4936312"/>
              <a:ext cx="350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solidFill>
                    <a:srgbClr val="983642"/>
                  </a:solidFill>
                </a:rPr>
                <a:t>상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52C9CA4-55E0-48CD-BCBD-180C51B5B713}"/>
                </a:ext>
              </a:extLst>
            </p:cNvPr>
            <p:cNvSpPr txBox="1"/>
            <p:nvPr/>
          </p:nvSpPr>
          <p:spPr>
            <a:xfrm>
              <a:off x="9033193" y="5374648"/>
              <a:ext cx="7073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Arduino</a:t>
              </a:r>
              <a:endPara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0FDD1597-1D33-4D8B-81AC-A67BEEE02814}"/>
              </a:ext>
            </a:extLst>
          </p:cNvPr>
          <p:cNvGrpSpPr/>
          <p:nvPr/>
        </p:nvGrpSpPr>
        <p:grpSpPr>
          <a:xfrm>
            <a:off x="2008659" y="3187311"/>
            <a:ext cx="878878" cy="830997"/>
            <a:chOff x="9871430" y="4836799"/>
            <a:chExt cx="878878" cy="830997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149F6AED-FFAB-48EB-8CFE-A2F906C8909E}"/>
                </a:ext>
              </a:extLst>
            </p:cNvPr>
            <p:cNvGrpSpPr/>
            <p:nvPr/>
          </p:nvGrpSpPr>
          <p:grpSpPr>
            <a:xfrm>
              <a:off x="9910310" y="4836799"/>
              <a:ext cx="707391" cy="830997"/>
              <a:chOff x="6963410" y="3677919"/>
              <a:chExt cx="808674" cy="902493"/>
            </a:xfrm>
          </p:grpSpPr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0C89744C-A904-4878-A4EC-7A868A288607}"/>
                  </a:ext>
                </a:extLst>
              </p:cNvPr>
              <p:cNvSpPr/>
              <p:nvPr/>
            </p:nvSpPr>
            <p:spPr>
              <a:xfrm>
                <a:off x="6963410" y="3677919"/>
                <a:ext cx="808674" cy="902493"/>
              </a:xfrm>
              <a:prstGeom prst="roundRect">
                <a:avLst>
                  <a:gd name="adj" fmla="val 2493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사각형: 둥근 위쪽 모서리 61">
                <a:extLst>
                  <a:ext uri="{FF2B5EF4-FFF2-40B4-BE49-F238E27FC236}">
                    <a16:creationId xmlns:a16="http://schemas.microsoft.com/office/drawing/2014/main" id="{885AEBE5-26C0-4640-9EB3-71CBEE535AC3}"/>
                  </a:ext>
                </a:extLst>
              </p:cNvPr>
              <p:cNvSpPr/>
              <p:nvPr/>
            </p:nvSpPr>
            <p:spPr>
              <a:xfrm rot="10800000">
                <a:off x="6963410" y="4207432"/>
                <a:ext cx="808674" cy="36933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9836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A8D45E3-74B7-42C5-92A0-23B9FCAC8C08}"/>
                </a:ext>
              </a:extLst>
            </p:cNvPr>
            <p:cNvSpPr txBox="1"/>
            <p:nvPr/>
          </p:nvSpPr>
          <p:spPr>
            <a:xfrm>
              <a:off x="10072731" y="4932953"/>
              <a:ext cx="350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solidFill>
                    <a:srgbClr val="983642"/>
                  </a:solidFill>
                </a:rPr>
                <a:t>상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C6759FD-9DED-4336-A3A3-894CA57BBFE3}"/>
                </a:ext>
              </a:extLst>
            </p:cNvPr>
            <p:cNvSpPr txBox="1"/>
            <p:nvPr/>
          </p:nvSpPr>
          <p:spPr>
            <a:xfrm>
              <a:off x="9871430" y="5371289"/>
              <a:ext cx="8788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3D Printer</a:t>
              </a:r>
              <a:endPara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B27D197-272D-4A04-BCC2-9EC4EDC0A45A}"/>
              </a:ext>
            </a:extLst>
          </p:cNvPr>
          <p:cNvGrpSpPr/>
          <p:nvPr/>
        </p:nvGrpSpPr>
        <p:grpSpPr>
          <a:xfrm>
            <a:off x="1122882" y="5147177"/>
            <a:ext cx="716181" cy="830997"/>
            <a:chOff x="8107089" y="4840158"/>
            <a:chExt cx="707392" cy="830997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0FDFAB1D-3EF5-45C5-A32C-C0F97707E568}"/>
                </a:ext>
              </a:extLst>
            </p:cNvPr>
            <p:cNvGrpSpPr/>
            <p:nvPr/>
          </p:nvGrpSpPr>
          <p:grpSpPr>
            <a:xfrm>
              <a:off x="8107089" y="4840158"/>
              <a:ext cx="707392" cy="830997"/>
              <a:chOff x="6963410" y="3677919"/>
              <a:chExt cx="808675" cy="902493"/>
            </a:xfrm>
          </p:grpSpPr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63D518E8-DC2E-4A2E-A1A1-9EF70038A00C}"/>
                  </a:ext>
                </a:extLst>
              </p:cNvPr>
              <p:cNvSpPr/>
              <p:nvPr/>
            </p:nvSpPr>
            <p:spPr>
              <a:xfrm>
                <a:off x="6963411" y="3677919"/>
                <a:ext cx="808674" cy="902493"/>
              </a:xfrm>
              <a:prstGeom prst="roundRect">
                <a:avLst>
                  <a:gd name="adj" fmla="val 2493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2" name="사각형: 둥근 위쪽 모서리 71">
                <a:extLst>
                  <a:ext uri="{FF2B5EF4-FFF2-40B4-BE49-F238E27FC236}">
                    <a16:creationId xmlns:a16="http://schemas.microsoft.com/office/drawing/2014/main" id="{3FBE619F-1EFE-4BA8-A7BD-1EEB0AF7A2FB}"/>
                  </a:ext>
                </a:extLst>
              </p:cNvPr>
              <p:cNvSpPr/>
              <p:nvPr/>
            </p:nvSpPr>
            <p:spPr>
              <a:xfrm rot="10800000">
                <a:off x="6963410" y="4207432"/>
                <a:ext cx="808674" cy="36933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9836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AAB8B47-DF3B-46B9-B606-416479E627E8}"/>
                </a:ext>
              </a:extLst>
            </p:cNvPr>
            <p:cNvSpPr txBox="1"/>
            <p:nvPr/>
          </p:nvSpPr>
          <p:spPr>
            <a:xfrm>
              <a:off x="8269509" y="4936312"/>
              <a:ext cx="350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solidFill>
                    <a:srgbClr val="983642"/>
                  </a:solidFill>
                </a:rPr>
                <a:t>중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FE9799A-7D23-477F-B868-CDAD4C146366}"/>
                </a:ext>
              </a:extLst>
            </p:cNvPr>
            <p:cNvSpPr txBox="1"/>
            <p:nvPr/>
          </p:nvSpPr>
          <p:spPr>
            <a:xfrm>
              <a:off x="8256489" y="5371813"/>
              <a:ext cx="4675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CAD</a:t>
              </a:r>
              <a:endPara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4A190C0-901D-4ED3-83B6-1B0BD5B4B7DB}"/>
              </a:ext>
            </a:extLst>
          </p:cNvPr>
          <p:cNvGrpSpPr/>
          <p:nvPr/>
        </p:nvGrpSpPr>
        <p:grpSpPr>
          <a:xfrm>
            <a:off x="2038983" y="4168875"/>
            <a:ext cx="707392" cy="862357"/>
            <a:chOff x="7125195" y="4830081"/>
            <a:chExt cx="707392" cy="862357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9DD15D17-8F3B-4241-957F-27A8AE3801B0}"/>
                </a:ext>
              </a:extLst>
            </p:cNvPr>
            <p:cNvGrpSpPr/>
            <p:nvPr/>
          </p:nvGrpSpPr>
          <p:grpSpPr>
            <a:xfrm>
              <a:off x="7125196" y="4830081"/>
              <a:ext cx="707391" cy="830997"/>
              <a:chOff x="6963410" y="3677919"/>
              <a:chExt cx="808674" cy="902493"/>
            </a:xfrm>
          </p:grpSpPr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FC15182A-65F4-45C2-97CB-07687048D135}"/>
                  </a:ext>
                </a:extLst>
              </p:cNvPr>
              <p:cNvSpPr/>
              <p:nvPr/>
            </p:nvSpPr>
            <p:spPr>
              <a:xfrm>
                <a:off x="6963410" y="3677919"/>
                <a:ext cx="808674" cy="902493"/>
              </a:xfrm>
              <a:prstGeom prst="roundRect">
                <a:avLst>
                  <a:gd name="adj" fmla="val 2493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사각형: 둥근 위쪽 모서리 76">
                <a:extLst>
                  <a:ext uri="{FF2B5EF4-FFF2-40B4-BE49-F238E27FC236}">
                    <a16:creationId xmlns:a16="http://schemas.microsoft.com/office/drawing/2014/main" id="{4D3FE895-70B4-4880-B1A0-A58D724C63DE}"/>
                  </a:ext>
                </a:extLst>
              </p:cNvPr>
              <p:cNvSpPr/>
              <p:nvPr/>
            </p:nvSpPr>
            <p:spPr>
              <a:xfrm rot="10800000">
                <a:off x="6963410" y="4207432"/>
                <a:ext cx="808674" cy="36933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9836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E8378CE-7195-4146-971C-C71BAC41CA7E}"/>
                </a:ext>
              </a:extLst>
            </p:cNvPr>
            <p:cNvSpPr txBox="1"/>
            <p:nvPr/>
          </p:nvSpPr>
          <p:spPr>
            <a:xfrm>
              <a:off x="7287617" y="4926235"/>
              <a:ext cx="350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solidFill>
                    <a:srgbClr val="983642"/>
                  </a:solidFill>
                </a:rPr>
                <a:t>중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D83084-DB56-4E38-9436-6C2055ADC91D}"/>
                </a:ext>
              </a:extLst>
            </p:cNvPr>
            <p:cNvSpPr txBox="1"/>
            <p:nvPr/>
          </p:nvSpPr>
          <p:spPr>
            <a:xfrm>
              <a:off x="7125195" y="5292328"/>
              <a:ext cx="7073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Android</a:t>
              </a:r>
            </a:p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Studio</a:t>
              </a:r>
              <a:endPara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7B2A949C-05D9-4CC8-A88A-312C43F559E0}"/>
              </a:ext>
            </a:extLst>
          </p:cNvPr>
          <p:cNvGrpSpPr/>
          <p:nvPr/>
        </p:nvGrpSpPr>
        <p:grpSpPr>
          <a:xfrm>
            <a:off x="1125936" y="4165613"/>
            <a:ext cx="707391" cy="855795"/>
            <a:chOff x="7099932" y="5771094"/>
            <a:chExt cx="707391" cy="85579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85BE912-59BF-4901-836A-B7EB7E182050}"/>
                </a:ext>
              </a:extLst>
            </p:cNvPr>
            <p:cNvGrpSpPr/>
            <p:nvPr/>
          </p:nvGrpSpPr>
          <p:grpSpPr>
            <a:xfrm>
              <a:off x="7099932" y="5771094"/>
              <a:ext cx="707391" cy="830997"/>
              <a:chOff x="6963410" y="3677919"/>
              <a:chExt cx="808674" cy="902493"/>
            </a:xfrm>
          </p:grpSpPr>
          <p:sp>
            <p:nvSpPr>
              <p:cNvPr id="82" name="사각형: 둥근 모서리 81">
                <a:extLst>
                  <a:ext uri="{FF2B5EF4-FFF2-40B4-BE49-F238E27FC236}">
                    <a16:creationId xmlns:a16="http://schemas.microsoft.com/office/drawing/2014/main" id="{8DB6393D-515C-475D-9EBF-5CE712772811}"/>
                  </a:ext>
                </a:extLst>
              </p:cNvPr>
              <p:cNvSpPr/>
              <p:nvPr/>
            </p:nvSpPr>
            <p:spPr>
              <a:xfrm>
                <a:off x="6963410" y="3677919"/>
                <a:ext cx="808674" cy="902493"/>
              </a:xfrm>
              <a:prstGeom prst="roundRect">
                <a:avLst>
                  <a:gd name="adj" fmla="val 2493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사각형: 둥근 위쪽 모서리 82">
                <a:extLst>
                  <a:ext uri="{FF2B5EF4-FFF2-40B4-BE49-F238E27FC236}">
                    <a16:creationId xmlns:a16="http://schemas.microsoft.com/office/drawing/2014/main" id="{6B228839-2840-4979-AACA-1532A999DA22}"/>
                  </a:ext>
                </a:extLst>
              </p:cNvPr>
              <p:cNvSpPr/>
              <p:nvPr/>
            </p:nvSpPr>
            <p:spPr>
              <a:xfrm rot="10800000">
                <a:off x="6963410" y="4207432"/>
                <a:ext cx="808674" cy="36933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9836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85C6329-A319-46FC-8FCD-F7B773485212}"/>
                </a:ext>
              </a:extLst>
            </p:cNvPr>
            <p:cNvSpPr txBox="1"/>
            <p:nvPr/>
          </p:nvSpPr>
          <p:spPr>
            <a:xfrm>
              <a:off x="7262353" y="5867248"/>
              <a:ext cx="350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solidFill>
                    <a:srgbClr val="983642"/>
                  </a:solidFill>
                </a:rPr>
                <a:t>상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BEF2C1A-9E91-48E8-900D-71242967859F}"/>
                </a:ext>
              </a:extLst>
            </p:cNvPr>
            <p:cNvSpPr txBox="1"/>
            <p:nvPr/>
          </p:nvSpPr>
          <p:spPr>
            <a:xfrm>
              <a:off x="7133607" y="6226779"/>
              <a:ext cx="6560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Laser</a:t>
              </a:r>
            </a:p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Cutting</a:t>
              </a:r>
              <a:endPara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F673FD16-4C1F-4DF1-AA2C-539BDE40D597}"/>
              </a:ext>
            </a:extLst>
          </p:cNvPr>
          <p:cNvGrpSpPr/>
          <p:nvPr/>
        </p:nvGrpSpPr>
        <p:grpSpPr>
          <a:xfrm>
            <a:off x="2055178" y="5143817"/>
            <a:ext cx="716992" cy="830997"/>
            <a:chOff x="7125196" y="4830081"/>
            <a:chExt cx="716992" cy="830997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71B6B837-15AB-4F3E-A0A6-217D09891055}"/>
                </a:ext>
              </a:extLst>
            </p:cNvPr>
            <p:cNvGrpSpPr/>
            <p:nvPr/>
          </p:nvGrpSpPr>
          <p:grpSpPr>
            <a:xfrm>
              <a:off x="7125196" y="4830081"/>
              <a:ext cx="707391" cy="830997"/>
              <a:chOff x="6963410" y="3677919"/>
              <a:chExt cx="808674" cy="902493"/>
            </a:xfrm>
          </p:grpSpPr>
          <p:sp>
            <p:nvSpPr>
              <p:cNvPr id="101" name="사각형: 둥근 모서리 100">
                <a:extLst>
                  <a:ext uri="{FF2B5EF4-FFF2-40B4-BE49-F238E27FC236}">
                    <a16:creationId xmlns:a16="http://schemas.microsoft.com/office/drawing/2014/main" id="{0A409C79-2DE6-4C20-9255-F88363F8858B}"/>
                  </a:ext>
                </a:extLst>
              </p:cNvPr>
              <p:cNvSpPr/>
              <p:nvPr/>
            </p:nvSpPr>
            <p:spPr>
              <a:xfrm>
                <a:off x="6963410" y="3677919"/>
                <a:ext cx="808674" cy="902493"/>
              </a:xfrm>
              <a:prstGeom prst="roundRect">
                <a:avLst>
                  <a:gd name="adj" fmla="val 2493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사각형: 둥근 위쪽 모서리 101">
                <a:extLst>
                  <a:ext uri="{FF2B5EF4-FFF2-40B4-BE49-F238E27FC236}">
                    <a16:creationId xmlns:a16="http://schemas.microsoft.com/office/drawing/2014/main" id="{496533A0-9925-4C69-83A3-27C52DC90AAC}"/>
                  </a:ext>
                </a:extLst>
              </p:cNvPr>
              <p:cNvSpPr/>
              <p:nvPr/>
            </p:nvSpPr>
            <p:spPr>
              <a:xfrm rot="10800000">
                <a:off x="6963410" y="4207432"/>
                <a:ext cx="808674" cy="36933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9836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A38D6BF-6A6E-431E-A555-36B2DA156736}"/>
                </a:ext>
              </a:extLst>
            </p:cNvPr>
            <p:cNvSpPr txBox="1"/>
            <p:nvPr/>
          </p:nvSpPr>
          <p:spPr>
            <a:xfrm>
              <a:off x="7287617" y="4926235"/>
              <a:ext cx="350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solidFill>
                    <a:srgbClr val="983642"/>
                  </a:solidFill>
                </a:rPr>
                <a:t>중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D43F9DD-A29C-4DE1-893D-4E9A9CA51A71}"/>
                </a:ext>
              </a:extLst>
            </p:cNvPr>
            <p:cNvSpPr txBox="1"/>
            <p:nvPr/>
          </p:nvSpPr>
          <p:spPr>
            <a:xfrm>
              <a:off x="7134796" y="5322524"/>
              <a:ext cx="707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Raspberry PI</a:t>
              </a:r>
              <a:endPara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F62B85E1-4728-4014-869F-DE414D0D564F}"/>
              </a:ext>
            </a:extLst>
          </p:cNvPr>
          <p:cNvSpPr txBox="1"/>
          <p:nvPr/>
        </p:nvSpPr>
        <p:spPr>
          <a:xfrm>
            <a:off x="8748688" y="4714040"/>
            <a:ext cx="2154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8364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SNS</a:t>
            </a:r>
          </a:p>
          <a:p>
            <a:r>
              <a:rPr lang="en-US" altLang="ko-KR" sz="1200" dirty="0">
                <a:solidFill>
                  <a:srgbClr val="98364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Social Networking Service</a:t>
            </a:r>
          </a:p>
          <a:p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05EA7BA-9D7F-42C1-A2D2-60B70A8A7FE6}"/>
              </a:ext>
            </a:extLst>
          </p:cNvPr>
          <p:cNvSpPr txBox="1"/>
          <p:nvPr/>
        </p:nvSpPr>
        <p:spPr>
          <a:xfrm>
            <a:off x="4022438" y="3865152"/>
            <a:ext cx="62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98364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사교적</a:t>
            </a:r>
            <a:endParaRPr lang="en-US" altLang="ko-KR" sz="1200" dirty="0">
              <a:solidFill>
                <a:srgbClr val="98364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4FCA929-7677-44F8-AA06-021A98103E5A}"/>
              </a:ext>
            </a:extLst>
          </p:cNvPr>
          <p:cNvSpPr txBox="1"/>
          <p:nvPr/>
        </p:nvSpPr>
        <p:spPr>
          <a:xfrm>
            <a:off x="5456891" y="3126656"/>
            <a:ext cx="661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98364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모험심</a:t>
            </a:r>
            <a:endParaRPr lang="en-US" altLang="ko-KR" sz="1200" dirty="0">
              <a:solidFill>
                <a:srgbClr val="98364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61EA113-09A6-4FEA-96BC-505BAF221D20}"/>
              </a:ext>
            </a:extLst>
          </p:cNvPr>
          <p:cNvSpPr txBox="1"/>
          <p:nvPr/>
        </p:nvSpPr>
        <p:spPr>
          <a:xfrm>
            <a:off x="6855370" y="5347160"/>
            <a:ext cx="663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98364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신중함</a:t>
            </a:r>
            <a:endParaRPr lang="en-US" altLang="ko-KR" sz="1200" dirty="0">
              <a:solidFill>
                <a:srgbClr val="98364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E97891D-BF90-4F54-AADC-6FEC346AFA9C}"/>
              </a:ext>
            </a:extLst>
          </p:cNvPr>
          <p:cNvSpPr txBox="1"/>
          <p:nvPr/>
        </p:nvSpPr>
        <p:spPr>
          <a:xfrm>
            <a:off x="4025858" y="5345279"/>
            <a:ext cx="62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98364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책임감</a:t>
            </a:r>
            <a:endParaRPr lang="en-US" altLang="ko-KR" sz="1200" dirty="0">
              <a:solidFill>
                <a:srgbClr val="98364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89BB4BB-1101-48A0-8A42-969C5DB37C4E}"/>
              </a:ext>
            </a:extLst>
          </p:cNvPr>
          <p:cNvSpPr txBox="1"/>
          <p:nvPr/>
        </p:nvSpPr>
        <p:spPr>
          <a:xfrm>
            <a:off x="5435588" y="5985803"/>
            <a:ext cx="704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98364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배려심</a:t>
            </a:r>
            <a:endParaRPr lang="en-US" altLang="ko-KR" sz="1200" dirty="0">
              <a:solidFill>
                <a:srgbClr val="98364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29BE5EF-AFB4-45A2-8109-3FB221A90A04}"/>
              </a:ext>
            </a:extLst>
          </p:cNvPr>
          <p:cNvSpPr/>
          <p:nvPr/>
        </p:nvSpPr>
        <p:spPr>
          <a:xfrm>
            <a:off x="9156887" y="5885785"/>
            <a:ext cx="21549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rgbClr val="98364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instagram.com/bangyh_96</a:t>
            </a:r>
            <a:endParaRPr lang="ko-KR" altLang="en-US" sz="1200" dirty="0">
              <a:solidFill>
                <a:srgbClr val="98364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80541E9-DE5E-4EA2-85F8-00F286C4BCCE}"/>
              </a:ext>
            </a:extLst>
          </p:cNvPr>
          <p:cNvSpPr/>
          <p:nvPr/>
        </p:nvSpPr>
        <p:spPr>
          <a:xfrm>
            <a:off x="9172592" y="5483779"/>
            <a:ext cx="21549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rgbClr val="98364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facebook.com/dydgur1996</a:t>
            </a:r>
            <a:endParaRPr lang="ko-KR" altLang="en-US" sz="1200" dirty="0">
              <a:solidFill>
                <a:srgbClr val="98364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589135A3-8E50-4B41-88BB-0624BEB2655D}"/>
              </a:ext>
            </a:extLst>
          </p:cNvPr>
          <p:cNvGrpSpPr/>
          <p:nvPr/>
        </p:nvGrpSpPr>
        <p:grpSpPr>
          <a:xfrm>
            <a:off x="8748688" y="3168088"/>
            <a:ext cx="537530" cy="1119600"/>
            <a:chOff x="8748689" y="3224748"/>
            <a:chExt cx="537530" cy="1119600"/>
          </a:xfrm>
        </p:grpSpPr>
        <p:pic>
          <p:nvPicPr>
            <p:cNvPr id="121" name="그림 120" descr="축구이(가) 표시된 사진&#10;&#10;자동 생성된 설명">
              <a:extLst>
                <a:ext uri="{FF2B5EF4-FFF2-40B4-BE49-F238E27FC236}">
                  <a16:creationId xmlns:a16="http://schemas.microsoft.com/office/drawing/2014/main" id="{AE241378-0EE2-40B5-8FE8-8056EB25F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9726" y="3224748"/>
              <a:ext cx="500495" cy="500495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717D741-370C-4C1E-B30A-270262BF8886}"/>
                </a:ext>
              </a:extLst>
            </p:cNvPr>
            <p:cNvSpPr txBox="1"/>
            <p:nvPr/>
          </p:nvSpPr>
          <p:spPr>
            <a:xfrm>
              <a:off x="8748689" y="3759573"/>
              <a:ext cx="5375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98364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축구</a:t>
              </a:r>
              <a:endParaRPr lang="en-US" altLang="ko-KR" sz="1400" dirty="0">
                <a:solidFill>
                  <a:srgbClr val="98364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25" name="그림 124" descr="다리이(가) 표시된 사진&#10;&#10;자동 생성된 설명">
            <a:extLst>
              <a:ext uri="{FF2B5EF4-FFF2-40B4-BE49-F238E27FC236}">
                <a16:creationId xmlns:a16="http://schemas.microsoft.com/office/drawing/2014/main" id="{290F97AC-2749-4011-9836-108FA4D41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055" y="3122911"/>
            <a:ext cx="534478" cy="534478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1B64AFB-E583-47DF-BDC8-B45EBC6E0BDD}"/>
              </a:ext>
            </a:extLst>
          </p:cNvPr>
          <p:cNvSpPr txBox="1"/>
          <p:nvPr/>
        </p:nvSpPr>
        <p:spPr>
          <a:xfrm>
            <a:off x="9520117" y="3695875"/>
            <a:ext cx="859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8364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음악감상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0" name="그림 129" descr="그리기이(가) 표시된 사진&#10;&#10;자동 생성된 설명">
            <a:extLst>
              <a:ext uri="{FF2B5EF4-FFF2-40B4-BE49-F238E27FC236}">
                <a16:creationId xmlns:a16="http://schemas.microsoft.com/office/drawing/2014/main" id="{B59F5101-3969-4DAF-B00B-FE2F8AA3DA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936" y="3054433"/>
            <a:ext cx="700832" cy="700832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F0D888D3-09CB-481F-B065-BB85D6CBB356}"/>
              </a:ext>
            </a:extLst>
          </p:cNvPr>
          <p:cNvSpPr txBox="1"/>
          <p:nvPr/>
        </p:nvSpPr>
        <p:spPr>
          <a:xfrm>
            <a:off x="10468264" y="3695875"/>
            <a:ext cx="859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98364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우쿠렐레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3" name="그림 132" descr="그리기이(가) 표시된 사진&#10;&#10;자동 생성된 설명">
            <a:extLst>
              <a:ext uri="{FF2B5EF4-FFF2-40B4-BE49-F238E27FC236}">
                <a16:creationId xmlns:a16="http://schemas.microsoft.com/office/drawing/2014/main" id="{39A0F5A0-8CC6-456D-89DD-294BE0F4ED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783" y="5462397"/>
            <a:ext cx="292798" cy="292798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29EC796F-6F32-47EB-BCFF-3D9D347067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783" y="5867295"/>
            <a:ext cx="317454" cy="317454"/>
          </a:xfrm>
          <a:prstGeom prst="rect">
            <a:avLst/>
          </a:prstGeom>
        </p:spPr>
      </p:pic>
      <p:sp>
        <p:nvSpPr>
          <p:cNvPr id="2" name="육각형 1">
            <a:extLst>
              <a:ext uri="{FF2B5EF4-FFF2-40B4-BE49-F238E27FC236}">
                <a16:creationId xmlns:a16="http://schemas.microsoft.com/office/drawing/2014/main" id="{92B3399E-6A8F-4702-9897-9BB733781865}"/>
              </a:ext>
            </a:extLst>
          </p:cNvPr>
          <p:cNvSpPr/>
          <p:nvPr/>
        </p:nvSpPr>
        <p:spPr>
          <a:xfrm rot="5400000">
            <a:off x="4482252" y="3617252"/>
            <a:ext cx="2499747" cy="2154954"/>
          </a:xfrm>
          <a:prstGeom prst="hexagon">
            <a:avLst/>
          </a:prstGeom>
          <a:noFill/>
          <a:ln>
            <a:solidFill>
              <a:srgbClr val="9836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5E1B073-0418-47FC-9A13-E52C1335D614}"/>
              </a:ext>
            </a:extLst>
          </p:cNvPr>
          <p:cNvSpPr txBox="1"/>
          <p:nvPr/>
        </p:nvSpPr>
        <p:spPr>
          <a:xfrm>
            <a:off x="6856659" y="3836966"/>
            <a:ext cx="661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98364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분석적</a:t>
            </a:r>
            <a:endParaRPr lang="en-US" altLang="ko-KR" sz="1200" dirty="0">
              <a:solidFill>
                <a:srgbClr val="98364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2A9EFCA-7B35-416A-B991-3EF0F9BE2505}"/>
              </a:ext>
            </a:extLst>
          </p:cNvPr>
          <p:cNvCxnSpPr>
            <a:cxnSpLocks/>
            <a:stCxn id="2" idx="3"/>
            <a:endCxn id="2" idx="0"/>
          </p:cNvCxnSpPr>
          <p:nvPr/>
        </p:nvCxnSpPr>
        <p:spPr>
          <a:xfrm>
            <a:off x="5732126" y="3444856"/>
            <a:ext cx="0" cy="2499747"/>
          </a:xfrm>
          <a:prstGeom prst="line">
            <a:avLst/>
          </a:prstGeom>
          <a:ln w="12700">
            <a:solidFill>
              <a:srgbClr val="9836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59955D39-F4DD-40C6-9864-8F61B6DD9304}"/>
              </a:ext>
            </a:extLst>
          </p:cNvPr>
          <p:cNvCxnSpPr>
            <a:cxnSpLocks/>
            <a:stCxn id="2" idx="2"/>
            <a:endCxn id="2" idx="5"/>
          </p:cNvCxnSpPr>
          <p:nvPr/>
        </p:nvCxnSpPr>
        <p:spPr>
          <a:xfrm>
            <a:off x="4654650" y="3983595"/>
            <a:ext cx="2154952" cy="1422270"/>
          </a:xfrm>
          <a:prstGeom prst="line">
            <a:avLst/>
          </a:prstGeom>
          <a:ln w="12700">
            <a:solidFill>
              <a:srgbClr val="9836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5CF13BD5-6187-43A5-B36E-E6E1BA5776FD}"/>
              </a:ext>
            </a:extLst>
          </p:cNvPr>
          <p:cNvCxnSpPr>
            <a:cxnSpLocks/>
            <a:stCxn id="2" idx="4"/>
            <a:endCxn id="2" idx="1"/>
          </p:cNvCxnSpPr>
          <p:nvPr/>
        </p:nvCxnSpPr>
        <p:spPr>
          <a:xfrm flipH="1">
            <a:off x="4654650" y="3983595"/>
            <a:ext cx="2154952" cy="1422270"/>
          </a:xfrm>
          <a:prstGeom prst="line">
            <a:avLst/>
          </a:prstGeom>
          <a:ln w="12700">
            <a:solidFill>
              <a:srgbClr val="9836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03E229A6-386E-4098-AFDE-F6F8818CEFB0}"/>
              </a:ext>
            </a:extLst>
          </p:cNvPr>
          <p:cNvSpPr/>
          <p:nvPr/>
        </p:nvSpPr>
        <p:spPr>
          <a:xfrm>
            <a:off x="4765040" y="4135120"/>
            <a:ext cx="1838960" cy="1605280"/>
          </a:xfrm>
          <a:custGeom>
            <a:avLst/>
            <a:gdLst>
              <a:gd name="connsiteX0" fmla="*/ 0 w 1838960"/>
              <a:gd name="connsiteY0" fmla="*/ 1198880 h 1605280"/>
              <a:gd name="connsiteX1" fmla="*/ 314960 w 1838960"/>
              <a:gd name="connsiteY1" fmla="*/ 132080 h 1605280"/>
              <a:gd name="connsiteX2" fmla="*/ 965200 w 1838960"/>
              <a:gd name="connsiteY2" fmla="*/ 0 h 1605280"/>
              <a:gd name="connsiteX3" fmla="*/ 1717040 w 1838960"/>
              <a:gd name="connsiteY3" fmla="*/ 60960 h 1605280"/>
              <a:gd name="connsiteX4" fmla="*/ 1838960 w 1838960"/>
              <a:gd name="connsiteY4" fmla="*/ 1137920 h 1605280"/>
              <a:gd name="connsiteX5" fmla="*/ 975360 w 1838960"/>
              <a:gd name="connsiteY5" fmla="*/ 1605280 h 1605280"/>
              <a:gd name="connsiteX6" fmla="*/ 0 w 1838960"/>
              <a:gd name="connsiteY6" fmla="*/ 11988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8960" h="1605280">
                <a:moveTo>
                  <a:pt x="0" y="1198880"/>
                </a:moveTo>
                <a:lnTo>
                  <a:pt x="314960" y="132080"/>
                </a:lnTo>
                <a:lnTo>
                  <a:pt x="965200" y="0"/>
                </a:lnTo>
                <a:lnTo>
                  <a:pt x="1717040" y="60960"/>
                </a:lnTo>
                <a:lnTo>
                  <a:pt x="1838960" y="1137920"/>
                </a:lnTo>
                <a:lnTo>
                  <a:pt x="975360" y="1605280"/>
                </a:lnTo>
                <a:lnTo>
                  <a:pt x="0" y="1198880"/>
                </a:lnTo>
                <a:close/>
              </a:path>
            </a:pathLst>
          </a:custGeom>
          <a:solidFill>
            <a:srgbClr val="983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714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D0FF46-0A69-4DDC-BD14-542D7E05E5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93A0B-73F8-4182-8143-4141DB69929D}"/>
              </a:ext>
            </a:extLst>
          </p:cNvPr>
          <p:cNvSpPr/>
          <p:nvPr/>
        </p:nvSpPr>
        <p:spPr>
          <a:xfrm>
            <a:off x="514350" y="-1"/>
            <a:ext cx="2314575" cy="723899"/>
          </a:xfrm>
          <a:prstGeom prst="rect">
            <a:avLst/>
          </a:prstGeom>
          <a:solidFill>
            <a:srgbClr val="AB4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CF10A-5912-4EA3-9DFA-DCFEC4001F26}"/>
              </a:ext>
            </a:extLst>
          </p:cNvPr>
          <p:cNvSpPr txBox="1"/>
          <p:nvPr/>
        </p:nvSpPr>
        <p:spPr>
          <a:xfrm>
            <a:off x="1728787" y="268843"/>
            <a:ext cx="109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Resume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A919AC-F4EB-494A-BE49-E7F4D56F9D13}"/>
              </a:ext>
            </a:extLst>
          </p:cNvPr>
          <p:cNvSpPr txBox="1"/>
          <p:nvPr/>
        </p:nvSpPr>
        <p:spPr>
          <a:xfrm>
            <a:off x="746457" y="1171918"/>
            <a:ext cx="555808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Education</a:t>
            </a:r>
          </a:p>
          <a:p>
            <a:pPr algn="l"/>
            <a:endParaRPr lang="en-US" altLang="ko-KR" sz="10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동서대</a:t>
            </a:r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컴퓨터공학부 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소프트웨어공학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</a:t>
            </a:r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졸업 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(3.6/4.5)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2020.02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부산대학교사범대학부설고등학교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이과계열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졸업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2014.02</a:t>
            </a:r>
          </a:p>
          <a:p>
            <a:pPr algn="l"/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6A5A43-94ED-4A32-8172-61F21EB32621}"/>
              </a:ext>
            </a:extLst>
          </p:cNvPr>
          <p:cNvSpPr txBox="1"/>
          <p:nvPr/>
        </p:nvSpPr>
        <p:spPr>
          <a:xfrm>
            <a:off x="7234988" y="4624296"/>
            <a:ext cx="4796591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Skill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Arduino (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상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algn="l"/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Laser Cutting / 3D Printer (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상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Android studio (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algn="l"/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Auto CAD (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Raspberry PI (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		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0AAB4-74CC-463C-85BD-7099DB97A991}"/>
              </a:ext>
            </a:extLst>
          </p:cNvPr>
          <p:cNvSpPr txBox="1"/>
          <p:nvPr/>
        </p:nvSpPr>
        <p:spPr>
          <a:xfrm>
            <a:off x="7234988" y="1171918"/>
            <a:ext cx="479659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Work Experience</a:t>
            </a:r>
            <a:endParaRPr lang="en-US" altLang="ko-KR" sz="10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l"/>
            <a:endParaRPr lang="en-US" altLang="ko-KR" sz="10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l"/>
            <a:endParaRPr lang="en-US" altLang="ko-KR" sz="10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FA38B3-87A0-4E11-8C08-E87BC8991090}"/>
              </a:ext>
            </a:extLst>
          </p:cNvPr>
          <p:cNvSpPr txBox="1"/>
          <p:nvPr/>
        </p:nvSpPr>
        <p:spPr>
          <a:xfrm>
            <a:off x="746457" y="2439248"/>
            <a:ext cx="64885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Activities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동서대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창업동아리 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(HDI-Developer) 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활동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2019.03 ~ 2020.02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동서대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봉사동아리 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더불어 사는 세상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부회장 역임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2018.03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동서대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연구회 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(UBS) 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연구원 활동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2017.03 ~ 2020.02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동서대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봉사동아리 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더불어 사는 세상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활동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2014.03 ~ 2020.02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동서대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축구동아리 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히어로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활동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2014.03 ~ 2020.02</a:t>
            </a:r>
            <a:endParaRPr lang="ko-KR" altLang="en-US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6B900A-58BB-43BB-8EF1-5776236FC6E4}"/>
              </a:ext>
            </a:extLst>
          </p:cNvPr>
          <p:cNvSpPr txBox="1"/>
          <p:nvPr/>
        </p:nvSpPr>
        <p:spPr>
          <a:xfrm>
            <a:off x="746456" y="4624296"/>
            <a:ext cx="648853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Certification</a:t>
            </a:r>
          </a:p>
          <a:p>
            <a:pPr algn="l"/>
            <a:endParaRPr lang="en-US" altLang="ko-KR" sz="10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정보처리기사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		2019.10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TOEIC (550)				2019.04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자동차운전면허 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5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종보통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	2015.04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태권도 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단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		2007.11</a:t>
            </a:r>
            <a:endParaRPr lang="ko-KR" altLang="en-US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F4BBE657-4252-47B8-8E99-EE92B22D88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940470"/>
              </p:ext>
            </p:extLst>
          </p:nvPr>
        </p:nvGraphicFramePr>
        <p:xfrm>
          <a:off x="7271458" y="1693149"/>
          <a:ext cx="472365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794">
                  <a:extLst>
                    <a:ext uri="{9D8B030D-6E8A-4147-A177-3AD203B41FA5}">
                      <a16:colId xmlns:a16="http://schemas.microsoft.com/office/drawing/2014/main" val="2743518921"/>
                    </a:ext>
                  </a:extLst>
                </a:gridCol>
                <a:gridCol w="2555188">
                  <a:extLst>
                    <a:ext uri="{9D8B030D-6E8A-4147-A177-3AD203B41FA5}">
                      <a16:colId xmlns:a16="http://schemas.microsoft.com/office/drawing/2014/main" val="702911809"/>
                    </a:ext>
                  </a:extLst>
                </a:gridCol>
                <a:gridCol w="1235668">
                  <a:extLst>
                    <a:ext uri="{9D8B030D-6E8A-4147-A177-3AD203B41FA5}">
                      <a16:colId xmlns:a16="http://schemas.microsoft.com/office/drawing/2014/main" val="1275091814"/>
                    </a:ext>
                  </a:extLst>
                </a:gridCol>
              </a:tblGrid>
              <a:tr h="2550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㈜</a:t>
                      </a:r>
                      <a:r>
                        <a:rPr lang="ko-KR" altLang="en-US" sz="1500" dirty="0" err="1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에핀</a:t>
                      </a:r>
                      <a:endParaRPr lang="ko-KR" altLang="en-US" sz="1500" b="0" dirty="0">
                        <a:solidFill>
                          <a:srgbClr val="483D4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시스템구성을 위한 </a:t>
                      </a:r>
                      <a:endParaRPr lang="en-US" altLang="ko-KR" sz="1500" b="0" dirty="0">
                        <a:solidFill>
                          <a:srgbClr val="483D4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500" b="0" dirty="0" err="1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기구부</a:t>
                      </a:r>
                      <a:r>
                        <a:rPr lang="ko-KR" altLang="en-US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구조 연구 및 조사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2018.01</a:t>
                      </a:r>
                    </a:p>
                    <a:p>
                      <a:pPr latinLnBrk="1"/>
                      <a:r>
                        <a:rPr lang="en-US" altLang="ko-KR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~ 2018.02</a:t>
                      </a:r>
                      <a:endParaRPr lang="ko-KR" altLang="en-US" sz="1500" b="0" dirty="0">
                        <a:solidFill>
                          <a:srgbClr val="483D4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451137"/>
                  </a:ext>
                </a:extLst>
              </a:tr>
            </a:tbl>
          </a:graphicData>
        </a:graphic>
      </p:graphicFrame>
      <p:graphicFrame>
        <p:nvGraphicFramePr>
          <p:cNvPr id="15" name="표 12">
            <a:extLst>
              <a:ext uri="{FF2B5EF4-FFF2-40B4-BE49-F238E27FC236}">
                <a16:creationId xmlns:a16="http://schemas.microsoft.com/office/drawing/2014/main" id="{E417E67D-E60E-4DC8-8A6D-EC8E733B4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209124"/>
              </p:ext>
            </p:extLst>
          </p:nvPr>
        </p:nvGraphicFramePr>
        <p:xfrm>
          <a:off x="7271458" y="2394829"/>
          <a:ext cx="472365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794">
                  <a:extLst>
                    <a:ext uri="{9D8B030D-6E8A-4147-A177-3AD203B41FA5}">
                      <a16:colId xmlns:a16="http://schemas.microsoft.com/office/drawing/2014/main" val="2743518921"/>
                    </a:ext>
                  </a:extLst>
                </a:gridCol>
                <a:gridCol w="2565348">
                  <a:extLst>
                    <a:ext uri="{9D8B030D-6E8A-4147-A177-3AD203B41FA5}">
                      <a16:colId xmlns:a16="http://schemas.microsoft.com/office/drawing/2014/main" val="702911809"/>
                    </a:ext>
                  </a:extLst>
                </a:gridCol>
                <a:gridCol w="1225508">
                  <a:extLst>
                    <a:ext uri="{9D8B030D-6E8A-4147-A177-3AD203B41FA5}">
                      <a16:colId xmlns:a16="http://schemas.microsoft.com/office/drawing/2014/main" val="1275091814"/>
                    </a:ext>
                  </a:extLst>
                </a:gridCol>
              </a:tblGrid>
              <a:tr h="2550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인더솔트</a:t>
                      </a:r>
                      <a:endParaRPr lang="ko-KR" altLang="en-US" sz="1500" b="0" dirty="0">
                        <a:solidFill>
                          <a:srgbClr val="483D4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사격 시스템 </a:t>
                      </a:r>
                      <a:r>
                        <a:rPr lang="ko-KR" altLang="en-US" sz="1500" b="0" dirty="0" err="1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기구부</a:t>
                      </a:r>
                      <a:r>
                        <a:rPr lang="ko-KR" altLang="en-US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제작 보조</a:t>
                      </a:r>
                      <a:endParaRPr lang="en-US" altLang="ko-KR" sz="1500" b="0" dirty="0">
                        <a:solidFill>
                          <a:srgbClr val="483D4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2018.06</a:t>
                      </a:r>
                    </a:p>
                    <a:p>
                      <a:pPr latinLnBrk="1"/>
                      <a:r>
                        <a:rPr lang="en-US" altLang="ko-KR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~ 2018.07</a:t>
                      </a:r>
                      <a:endParaRPr lang="ko-KR" altLang="en-US" sz="1500" b="0" dirty="0">
                        <a:solidFill>
                          <a:srgbClr val="483D4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451137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0D8AC8F-D2D8-4DD1-9A29-9B4F67E937BE}"/>
              </a:ext>
            </a:extLst>
          </p:cNvPr>
          <p:cNvCxnSpPr>
            <a:cxnSpLocks/>
          </p:cNvCxnSpPr>
          <p:nvPr/>
        </p:nvCxnSpPr>
        <p:spPr>
          <a:xfrm>
            <a:off x="5244353" y="1664574"/>
            <a:ext cx="0" cy="612203"/>
          </a:xfrm>
          <a:prstGeom prst="line">
            <a:avLst/>
          </a:prstGeom>
          <a:ln>
            <a:solidFill>
              <a:srgbClr val="8A83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00CD813-788C-458E-8FE8-908B4201CC03}"/>
              </a:ext>
            </a:extLst>
          </p:cNvPr>
          <p:cNvCxnSpPr>
            <a:cxnSpLocks/>
          </p:cNvCxnSpPr>
          <p:nvPr/>
        </p:nvCxnSpPr>
        <p:spPr>
          <a:xfrm>
            <a:off x="5244353" y="2943469"/>
            <a:ext cx="0" cy="1466606"/>
          </a:xfrm>
          <a:prstGeom prst="line">
            <a:avLst/>
          </a:prstGeom>
          <a:ln>
            <a:solidFill>
              <a:srgbClr val="8A83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1B8A266-8E3D-47BB-963C-1D28802DC003}"/>
              </a:ext>
            </a:extLst>
          </p:cNvPr>
          <p:cNvCxnSpPr>
            <a:cxnSpLocks/>
          </p:cNvCxnSpPr>
          <p:nvPr/>
        </p:nvCxnSpPr>
        <p:spPr>
          <a:xfrm>
            <a:off x="5244353" y="5123890"/>
            <a:ext cx="0" cy="1160369"/>
          </a:xfrm>
          <a:prstGeom prst="line">
            <a:avLst/>
          </a:prstGeom>
          <a:ln>
            <a:solidFill>
              <a:srgbClr val="8A83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C5BBB2C-4560-4A5E-9A6E-1DCB5ED6689B}"/>
              </a:ext>
            </a:extLst>
          </p:cNvPr>
          <p:cNvCxnSpPr>
            <a:cxnSpLocks/>
          </p:cNvCxnSpPr>
          <p:nvPr/>
        </p:nvCxnSpPr>
        <p:spPr>
          <a:xfrm>
            <a:off x="8168528" y="1723176"/>
            <a:ext cx="0" cy="1031001"/>
          </a:xfrm>
          <a:prstGeom prst="line">
            <a:avLst/>
          </a:prstGeom>
          <a:ln>
            <a:solidFill>
              <a:srgbClr val="8A83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D9B7C01-E4CE-4BFE-BC8D-746AD96FF4BD}"/>
              </a:ext>
            </a:extLst>
          </p:cNvPr>
          <p:cNvCxnSpPr>
            <a:cxnSpLocks/>
          </p:cNvCxnSpPr>
          <p:nvPr/>
        </p:nvCxnSpPr>
        <p:spPr>
          <a:xfrm>
            <a:off x="10692653" y="1742226"/>
            <a:ext cx="0" cy="1031001"/>
          </a:xfrm>
          <a:prstGeom prst="line">
            <a:avLst/>
          </a:prstGeom>
          <a:ln>
            <a:solidFill>
              <a:srgbClr val="8A83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968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D0FF46-0A69-4DDC-BD14-542D7E05E5B4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93A0B-73F8-4182-8143-4141DB69929D}"/>
              </a:ext>
            </a:extLst>
          </p:cNvPr>
          <p:cNvSpPr/>
          <p:nvPr/>
        </p:nvSpPr>
        <p:spPr>
          <a:xfrm>
            <a:off x="514350" y="-1"/>
            <a:ext cx="2314575" cy="723899"/>
          </a:xfrm>
          <a:prstGeom prst="rect">
            <a:avLst/>
          </a:prstGeom>
          <a:solidFill>
            <a:srgbClr val="AB4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CF10A-5912-4EA3-9DFA-DCFEC4001F26}"/>
              </a:ext>
            </a:extLst>
          </p:cNvPr>
          <p:cNvSpPr txBox="1"/>
          <p:nvPr/>
        </p:nvSpPr>
        <p:spPr>
          <a:xfrm>
            <a:off x="1466850" y="69560"/>
            <a:ext cx="1362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Product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Introduction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2C59B6-2AC4-454C-8170-A48A5234C4EE}"/>
              </a:ext>
            </a:extLst>
          </p:cNvPr>
          <p:cNvSpPr txBox="1"/>
          <p:nvPr/>
        </p:nvSpPr>
        <p:spPr>
          <a:xfrm>
            <a:off x="1450904" y="3375450"/>
            <a:ext cx="1171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토이마미</a:t>
            </a:r>
            <a:endParaRPr lang="en-US" altLang="ko-KR" sz="2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DBCD75-37D6-4450-96A2-1D0393725685}"/>
              </a:ext>
            </a:extLst>
          </p:cNvPr>
          <p:cNvSpPr txBox="1"/>
          <p:nvPr/>
        </p:nvSpPr>
        <p:spPr>
          <a:xfrm>
            <a:off x="3894567" y="3375450"/>
            <a:ext cx="17134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 </a:t>
            </a:r>
            <a:r>
              <a:rPr lang="ko-KR" altLang="en-US" sz="20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무드등</a:t>
            </a:r>
            <a:endParaRPr lang="en-US" altLang="ko-KR" sz="2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143152-022A-4C74-9707-8DB9B6F0139A}"/>
              </a:ext>
            </a:extLst>
          </p:cNvPr>
          <p:cNvSpPr txBox="1"/>
          <p:nvPr/>
        </p:nvSpPr>
        <p:spPr>
          <a:xfrm>
            <a:off x="6434859" y="3345299"/>
            <a:ext cx="2057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무인 택배 시스템</a:t>
            </a:r>
            <a:endParaRPr lang="en-US" altLang="ko-KR" sz="2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AC00B3-AF00-4D39-88E0-74CC55BC7524}"/>
              </a:ext>
            </a:extLst>
          </p:cNvPr>
          <p:cNvSpPr txBox="1"/>
          <p:nvPr/>
        </p:nvSpPr>
        <p:spPr>
          <a:xfrm>
            <a:off x="8976026" y="3351162"/>
            <a:ext cx="2428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음성인식을 활용한</a:t>
            </a:r>
            <a:endParaRPr lang="en-US" altLang="ko-KR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 홈 </a:t>
            </a:r>
            <a:r>
              <a:rPr lang="en-US" altLang="ko-KR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Iot</a:t>
            </a:r>
            <a:r>
              <a:rPr lang="en-US" altLang="ko-KR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</a:t>
            </a:r>
            <a:endParaRPr lang="en-US" altLang="ko-KR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8403BD5-9B96-44EF-9808-2B7E7CCC4E99}"/>
              </a:ext>
            </a:extLst>
          </p:cNvPr>
          <p:cNvSpPr/>
          <p:nvPr/>
        </p:nvSpPr>
        <p:spPr>
          <a:xfrm>
            <a:off x="1072378" y="1420561"/>
            <a:ext cx="1928626" cy="1928626"/>
          </a:xfrm>
          <a:prstGeom prst="ellipse">
            <a:avLst/>
          </a:prstGeom>
          <a:solidFill>
            <a:srgbClr val="983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51B897E-AAD2-4D3C-929F-064A4E4C0B74}"/>
              </a:ext>
            </a:extLst>
          </p:cNvPr>
          <p:cNvSpPr/>
          <p:nvPr/>
        </p:nvSpPr>
        <p:spPr>
          <a:xfrm>
            <a:off x="3787003" y="1420561"/>
            <a:ext cx="1928626" cy="1928626"/>
          </a:xfrm>
          <a:prstGeom prst="ellipse">
            <a:avLst/>
          </a:prstGeom>
          <a:solidFill>
            <a:srgbClr val="48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E70E66C-8B44-4CDD-AC62-E8C63E0F450A}"/>
              </a:ext>
            </a:extLst>
          </p:cNvPr>
          <p:cNvSpPr/>
          <p:nvPr/>
        </p:nvSpPr>
        <p:spPr>
          <a:xfrm>
            <a:off x="6501628" y="1376327"/>
            <a:ext cx="1928626" cy="1928626"/>
          </a:xfrm>
          <a:prstGeom prst="ellipse">
            <a:avLst/>
          </a:prstGeom>
          <a:solidFill>
            <a:srgbClr val="EEC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8E03960-9D88-4DF2-820C-A5DE665FC4A3}"/>
              </a:ext>
            </a:extLst>
          </p:cNvPr>
          <p:cNvSpPr/>
          <p:nvPr/>
        </p:nvSpPr>
        <p:spPr>
          <a:xfrm>
            <a:off x="9211490" y="1420561"/>
            <a:ext cx="1928626" cy="1928626"/>
          </a:xfrm>
          <a:prstGeom prst="ellipse">
            <a:avLst/>
          </a:prstGeom>
          <a:solidFill>
            <a:srgbClr val="A283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E75186C1-5AD2-4370-83CC-E469E49DF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829" y="1795215"/>
            <a:ext cx="1183268" cy="1183268"/>
          </a:xfrm>
          <a:prstGeom prst="rect">
            <a:avLst/>
          </a:prstGeom>
        </p:spPr>
      </p:pic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9B980F63-43BE-40BD-97EC-9C297BDEE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16" y="1705165"/>
            <a:ext cx="1359416" cy="1359416"/>
          </a:xfrm>
          <a:prstGeom prst="rect">
            <a:avLst/>
          </a:prstGeom>
        </p:spPr>
      </p:pic>
      <p:pic>
        <p:nvPicPr>
          <p:cNvPr id="9" name="그림 8" descr="그리기, 옅은, 창문이(가) 표시된 사진&#10;&#10;자동 생성된 설명">
            <a:extLst>
              <a:ext uri="{FF2B5EF4-FFF2-40B4-BE49-F238E27FC236}">
                <a16:creationId xmlns:a16="http://schemas.microsoft.com/office/drawing/2014/main" id="{D24C719F-B543-411B-869C-ADFF57871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35" y="1684162"/>
            <a:ext cx="1444549" cy="14445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77D1A0-8A9D-492D-96CB-C1E720D39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806" y="1729683"/>
            <a:ext cx="1353506" cy="135350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7FA7B80-C5AE-4A34-B8AE-A26DB24B1EFB}"/>
              </a:ext>
            </a:extLst>
          </p:cNvPr>
          <p:cNvSpPr txBox="1"/>
          <p:nvPr/>
        </p:nvSpPr>
        <p:spPr>
          <a:xfrm>
            <a:off x="1990252" y="6006406"/>
            <a:ext cx="2363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근전도 신호를 이용한 근피로도 측정 시스템</a:t>
            </a:r>
            <a:endParaRPr lang="en-US" altLang="ko-KR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4DE1E4A-37F0-4927-96D9-509D99213086}"/>
              </a:ext>
            </a:extLst>
          </p:cNvPr>
          <p:cNvSpPr/>
          <p:nvPr/>
        </p:nvSpPr>
        <p:spPr>
          <a:xfrm>
            <a:off x="2207790" y="4077780"/>
            <a:ext cx="1928626" cy="1928626"/>
          </a:xfrm>
          <a:prstGeom prst="ellipse">
            <a:avLst/>
          </a:prstGeom>
          <a:solidFill>
            <a:srgbClr val="A283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9245FC8-7330-43A9-8A94-70A83B065118}"/>
              </a:ext>
            </a:extLst>
          </p:cNvPr>
          <p:cNvSpPr/>
          <p:nvPr/>
        </p:nvSpPr>
        <p:spPr>
          <a:xfrm>
            <a:off x="5097125" y="4089826"/>
            <a:ext cx="1928626" cy="1928626"/>
          </a:xfrm>
          <a:prstGeom prst="ellipse">
            <a:avLst/>
          </a:prstGeom>
          <a:solidFill>
            <a:srgbClr val="983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127CD1F-CB1F-4584-AE2D-79181ACFD822}"/>
              </a:ext>
            </a:extLst>
          </p:cNvPr>
          <p:cNvSpPr/>
          <p:nvPr/>
        </p:nvSpPr>
        <p:spPr>
          <a:xfrm>
            <a:off x="8081710" y="4101872"/>
            <a:ext cx="1928626" cy="1928626"/>
          </a:xfrm>
          <a:prstGeom prst="ellipse">
            <a:avLst/>
          </a:prstGeom>
          <a:solidFill>
            <a:srgbClr val="48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25587F-A718-4C01-8222-D55848784135}"/>
              </a:ext>
            </a:extLst>
          </p:cNvPr>
          <p:cNvSpPr txBox="1"/>
          <p:nvPr/>
        </p:nvSpPr>
        <p:spPr>
          <a:xfrm>
            <a:off x="4879588" y="6032857"/>
            <a:ext cx="236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</a:t>
            </a:r>
            <a:r>
              <a:rPr lang="ko-KR" altLang="en-US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센서 기반의 심전도 측정 장갑</a:t>
            </a:r>
            <a:endParaRPr lang="en-US" altLang="ko-KR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C2C183-3F85-45DB-817D-06A5326D953D}"/>
              </a:ext>
            </a:extLst>
          </p:cNvPr>
          <p:cNvSpPr txBox="1"/>
          <p:nvPr/>
        </p:nvSpPr>
        <p:spPr>
          <a:xfrm>
            <a:off x="7336869" y="6034030"/>
            <a:ext cx="351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홀로그램과 제스처 센서를 활용한 사운드 </a:t>
            </a:r>
            <a:r>
              <a:rPr lang="ko-KR" altLang="en-US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비주얼라이저</a:t>
            </a:r>
            <a:r>
              <a:rPr lang="ko-KR" altLang="en-US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시스템</a:t>
            </a:r>
            <a:endParaRPr lang="en-US" altLang="ko-KR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 descr="비행기이(가) 표시된 사진&#10;&#10;자동 생성된 설명">
            <a:extLst>
              <a:ext uri="{FF2B5EF4-FFF2-40B4-BE49-F238E27FC236}">
                <a16:creationId xmlns:a16="http://schemas.microsoft.com/office/drawing/2014/main" id="{C7E1EE4F-CEA8-4141-BC8A-0533E6A681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371" y="4345219"/>
            <a:ext cx="1446808" cy="1446808"/>
          </a:xfrm>
          <a:prstGeom prst="rect">
            <a:avLst/>
          </a:prstGeom>
        </p:spPr>
      </p:pic>
      <p:pic>
        <p:nvPicPr>
          <p:cNvPr id="16" name="그림 15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D85D9E7B-54ED-4608-9FB0-E68BC0A706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414" y="4442785"/>
            <a:ext cx="1328429" cy="1328429"/>
          </a:xfrm>
          <a:prstGeom prst="rect">
            <a:avLst/>
          </a:prstGeom>
        </p:spPr>
      </p:pic>
      <p:pic>
        <p:nvPicPr>
          <p:cNvPr id="18" name="그림 17" descr="그리기이(가) 표시된 사진&#10;&#10;자동 생성된 설명">
            <a:extLst>
              <a:ext uri="{FF2B5EF4-FFF2-40B4-BE49-F238E27FC236}">
                <a16:creationId xmlns:a16="http://schemas.microsoft.com/office/drawing/2014/main" id="{C1F49968-C6B4-4BAB-B025-AFE4D7A3FD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559" y="4408675"/>
            <a:ext cx="1290927" cy="129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78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D0FF46-0A69-4DDC-BD14-542D7E05E5B4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93A0B-73F8-4182-8143-4141DB69929D}"/>
              </a:ext>
            </a:extLst>
          </p:cNvPr>
          <p:cNvSpPr/>
          <p:nvPr/>
        </p:nvSpPr>
        <p:spPr>
          <a:xfrm>
            <a:off x="514350" y="-1"/>
            <a:ext cx="2314575" cy="723899"/>
          </a:xfrm>
          <a:prstGeom prst="rect">
            <a:avLst/>
          </a:prstGeom>
          <a:solidFill>
            <a:srgbClr val="AB4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CF10A-5912-4EA3-9DFA-DCFEC4001F26}"/>
              </a:ext>
            </a:extLst>
          </p:cNvPr>
          <p:cNvSpPr txBox="1"/>
          <p:nvPr/>
        </p:nvSpPr>
        <p:spPr>
          <a:xfrm>
            <a:off x="1466850" y="69560"/>
            <a:ext cx="1362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Product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Introduction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048046-85BE-44DD-9C4D-7A0DF57CE8C2}"/>
              </a:ext>
            </a:extLst>
          </p:cNvPr>
          <p:cNvSpPr txBox="1"/>
          <p:nvPr/>
        </p:nvSpPr>
        <p:spPr>
          <a:xfrm>
            <a:off x="514350" y="2083902"/>
            <a:ext cx="18383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500" dirty="0" err="1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토이마미</a:t>
            </a:r>
            <a:endParaRPr lang="ko-KR" altLang="en-US" sz="35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4E811BC-6AA8-4303-83DE-DA155F2C9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1698486"/>
            <a:ext cx="9976258" cy="409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83678176">
            <a:extLst>
              <a:ext uri="{FF2B5EF4-FFF2-40B4-BE49-F238E27FC236}">
                <a16:creationId xmlns:a16="http://schemas.microsoft.com/office/drawing/2014/main" id="{CAA3F478-9FCF-4792-92D8-E56DDF9E1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3" y="604008"/>
            <a:ext cx="6133424" cy="18590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483661400">
            <a:extLst>
              <a:ext uri="{FF2B5EF4-FFF2-40B4-BE49-F238E27FC236}">
                <a16:creationId xmlns:a16="http://schemas.microsoft.com/office/drawing/2014/main" id="{BC4EEFAB-530E-4C0B-A3A5-864737FC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89" y="2897529"/>
            <a:ext cx="1850413" cy="302862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AEBF56F-7EEE-443A-B0C3-2242009EE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" y="4151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483676880">
            <a:extLst>
              <a:ext uri="{FF2B5EF4-FFF2-40B4-BE49-F238E27FC236}">
                <a16:creationId xmlns:a16="http://schemas.microsoft.com/office/drawing/2014/main" id="{A6A3B64A-2D5E-4D86-9E9A-A28203DF0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329" y="2897529"/>
            <a:ext cx="1850413" cy="302862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81386B-4816-4882-829B-B3BE7FF327A1}"/>
              </a:ext>
            </a:extLst>
          </p:cNvPr>
          <p:cNvSpPr txBox="1"/>
          <p:nvPr/>
        </p:nvSpPr>
        <p:spPr>
          <a:xfrm>
            <a:off x="5467750" y="5999251"/>
            <a:ext cx="15194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애플리케이션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043B02-3B1E-4502-B2D8-F3DE1B384270}"/>
              </a:ext>
            </a:extLst>
          </p:cNvPr>
          <p:cNvSpPr txBox="1"/>
          <p:nvPr/>
        </p:nvSpPr>
        <p:spPr>
          <a:xfrm>
            <a:off x="7611270" y="5999252"/>
            <a:ext cx="15194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하드웨어 구성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45069-AF0D-4972-8855-5C9E87CA1BCE}"/>
              </a:ext>
            </a:extLst>
          </p:cNvPr>
          <p:cNvSpPr txBox="1"/>
          <p:nvPr/>
        </p:nvSpPr>
        <p:spPr>
          <a:xfrm>
            <a:off x="9844178" y="5999251"/>
            <a:ext cx="13407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결과물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28A84F-7288-4560-979C-253652487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_x483659960">
            <a:extLst>
              <a:ext uri="{FF2B5EF4-FFF2-40B4-BE49-F238E27FC236}">
                <a16:creationId xmlns:a16="http://schemas.microsoft.com/office/drawing/2014/main" id="{DA304A0F-1CDC-4B4D-A56C-C14ABEAB2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01"/>
          <a:stretch/>
        </p:blipFill>
        <p:spPr bwMode="auto">
          <a:xfrm>
            <a:off x="7445809" y="2897529"/>
            <a:ext cx="1850413" cy="302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198B90-934F-4532-9362-329933EC1A84}"/>
              </a:ext>
            </a:extLst>
          </p:cNvPr>
          <p:cNvSpPr txBox="1"/>
          <p:nvPr/>
        </p:nvSpPr>
        <p:spPr>
          <a:xfrm>
            <a:off x="7418405" y="2518729"/>
            <a:ext cx="1905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시스템 구성도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6555C1-CDC8-4266-BA22-0263D85D4A5E}"/>
              </a:ext>
            </a:extLst>
          </p:cNvPr>
          <p:cNvSpPr txBox="1"/>
          <p:nvPr/>
        </p:nvSpPr>
        <p:spPr>
          <a:xfrm>
            <a:off x="555253" y="2935629"/>
            <a:ext cx="4453930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열선패드와 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모스펫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모듈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MP3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플레이어를 이용하여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아이들의 수면을 도와주는 애착인형을 구현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스마트폰으로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페어링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하여 </a:t>
            </a:r>
            <a:r>
              <a:rPr lang="en-US" altLang="ko-KR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온도와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음악 제어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인형의 온도를 측정해서 사용자가 어플리케이션을 통해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실시간으로 볼 수 있도록 블루투스 통신으로 전송</a:t>
            </a: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스마트폰 애플리케이션에 모니터링 되는 인형의 온도를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보고 강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약의 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단계로 온도 세기 조절 가능 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endParaRPr lang="ko-KR" altLang="en-US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인형을 안고 자는 아이의 경우 온도가 높아져도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인지를 못하기 때문에 어플리케이션의 종료 버튼을 통해 전체 시스템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온도 조절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음악재생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종료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B7E71-16CF-444D-B4E4-D214E3D52890}"/>
              </a:ext>
            </a:extLst>
          </p:cNvPr>
          <p:cNvSpPr/>
          <p:nvPr/>
        </p:nvSpPr>
        <p:spPr>
          <a:xfrm>
            <a:off x="451896" y="2979676"/>
            <a:ext cx="56827" cy="2883380"/>
          </a:xfrm>
          <a:prstGeom prst="rect">
            <a:avLst/>
          </a:prstGeom>
          <a:solidFill>
            <a:srgbClr val="AB4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40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D0FF46-0A69-4DDC-BD14-542D7E05E5B4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93A0B-73F8-4182-8143-4141DB69929D}"/>
              </a:ext>
            </a:extLst>
          </p:cNvPr>
          <p:cNvSpPr/>
          <p:nvPr/>
        </p:nvSpPr>
        <p:spPr>
          <a:xfrm>
            <a:off x="514350" y="-1"/>
            <a:ext cx="2314575" cy="723899"/>
          </a:xfrm>
          <a:prstGeom prst="rect">
            <a:avLst/>
          </a:prstGeom>
          <a:solidFill>
            <a:srgbClr val="AB4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CF10A-5912-4EA3-9DFA-DCFEC4001F26}"/>
              </a:ext>
            </a:extLst>
          </p:cNvPr>
          <p:cNvSpPr txBox="1"/>
          <p:nvPr/>
        </p:nvSpPr>
        <p:spPr>
          <a:xfrm>
            <a:off x="1466850" y="69560"/>
            <a:ext cx="1362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Product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Introduction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048046-85BE-44DD-9C4D-7A0DF57CE8C2}"/>
              </a:ext>
            </a:extLst>
          </p:cNvPr>
          <p:cNvSpPr txBox="1"/>
          <p:nvPr/>
        </p:nvSpPr>
        <p:spPr>
          <a:xfrm>
            <a:off x="514350" y="2133600"/>
            <a:ext cx="27241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5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스마트 </a:t>
            </a:r>
            <a:r>
              <a:rPr lang="ko-KR" altLang="en-US" sz="3500" dirty="0" err="1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무드등</a:t>
            </a:r>
            <a:endParaRPr lang="ko-KR" altLang="en-US" sz="35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 descr="테이블, 물품, 앉아있는, 책상이(가) 표시된 사진&#10;&#10;자동 생성된 설명">
            <a:extLst>
              <a:ext uri="{FF2B5EF4-FFF2-40B4-BE49-F238E27FC236}">
                <a16:creationId xmlns:a16="http://schemas.microsoft.com/office/drawing/2014/main" id="{A63BCA28-1B8B-4B0B-AFD0-5418AECB4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44598" y="966521"/>
            <a:ext cx="2608335" cy="1956251"/>
          </a:xfrm>
          <a:prstGeom prst="rect">
            <a:avLst/>
          </a:prstGeom>
          <a:effectLst/>
        </p:spPr>
      </p:pic>
      <p:pic>
        <p:nvPicPr>
          <p:cNvPr id="9" name="그림 8" descr="녹색, 테이블, 앉아있는, 옅은이(가) 표시된 사진&#10;&#10;자동 생성된 설명">
            <a:extLst>
              <a:ext uri="{FF2B5EF4-FFF2-40B4-BE49-F238E27FC236}">
                <a16:creationId xmlns:a16="http://schemas.microsoft.com/office/drawing/2014/main" id="{5160202D-A120-4ED0-A111-9766BE794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957" y="3652606"/>
            <a:ext cx="1956251" cy="2608335"/>
          </a:xfrm>
          <a:prstGeom prst="rect">
            <a:avLst/>
          </a:prstGeom>
          <a:effectLst/>
        </p:spPr>
      </p:pic>
      <p:pic>
        <p:nvPicPr>
          <p:cNvPr id="12" name="그림 11" descr="시계이(가) 표시된 사진&#10;&#10;자동 생성된 설명">
            <a:extLst>
              <a:ext uri="{FF2B5EF4-FFF2-40B4-BE49-F238E27FC236}">
                <a16:creationId xmlns:a16="http://schemas.microsoft.com/office/drawing/2014/main" id="{35A0CA30-438A-4459-87B8-2F79A03CC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957" y="640478"/>
            <a:ext cx="1956251" cy="2608334"/>
          </a:xfrm>
          <a:prstGeom prst="rect">
            <a:avLst/>
          </a:prstGeom>
          <a:effectLst/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217AD8EA-A7A1-4B2D-81A3-BC797F32A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40303576">
            <a:extLst>
              <a:ext uri="{FF2B5EF4-FFF2-40B4-BE49-F238E27FC236}">
                <a16:creationId xmlns:a16="http://schemas.microsoft.com/office/drawing/2014/main" id="{52B86723-D7EC-4DF7-A912-4F528268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323" y="3652606"/>
            <a:ext cx="1956251" cy="260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6698289F-9006-4D98-9934-D7861A420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0C48EBE1-CD6D-447E-BA95-71DDCA68E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" name="그림 22" descr="실내, 테이블, 앉아있는, 작은이(가) 표시된 사진&#10;&#10;자동 생성된 설명">
            <a:extLst>
              <a:ext uri="{FF2B5EF4-FFF2-40B4-BE49-F238E27FC236}">
                <a16:creationId xmlns:a16="http://schemas.microsoft.com/office/drawing/2014/main" id="{A36A442A-9EAB-4924-BB98-A214F5310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640" y="3652607"/>
            <a:ext cx="1956251" cy="260833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F49FC30-0093-4217-9718-8C11D5081470}"/>
              </a:ext>
            </a:extLst>
          </p:cNvPr>
          <p:cNvSpPr txBox="1"/>
          <p:nvPr/>
        </p:nvSpPr>
        <p:spPr>
          <a:xfrm>
            <a:off x="7682656" y="6337141"/>
            <a:ext cx="1332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결과물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0E6567-BAA6-4C5E-A077-B52CCAA26CAC}"/>
              </a:ext>
            </a:extLst>
          </p:cNvPr>
          <p:cNvSpPr txBox="1"/>
          <p:nvPr/>
        </p:nvSpPr>
        <p:spPr>
          <a:xfrm>
            <a:off x="9673775" y="3248813"/>
            <a:ext cx="14606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애플리케이션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88ED70-FE21-4420-AAD0-E61350552E6A}"/>
              </a:ext>
            </a:extLst>
          </p:cNvPr>
          <p:cNvSpPr txBox="1"/>
          <p:nvPr/>
        </p:nvSpPr>
        <p:spPr>
          <a:xfrm>
            <a:off x="7573929" y="3248813"/>
            <a:ext cx="15496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하드웨어 구성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10D483D-66C8-4CDD-97E3-B196181A2EF3}"/>
              </a:ext>
            </a:extLst>
          </p:cNvPr>
          <p:cNvSpPr/>
          <p:nvPr/>
        </p:nvSpPr>
        <p:spPr>
          <a:xfrm>
            <a:off x="451896" y="2979676"/>
            <a:ext cx="62454" cy="3281264"/>
          </a:xfrm>
          <a:prstGeom prst="rect">
            <a:avLst/>
          </a:prstGeom>
          <a:solidFill>
            <a:srgbClr val="AB4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C06584-CFA3-492F-BB16-ED9CA656E142}"/>
              </a:ext>
            </a:extLst>
          </p:cNvPr>
          <p:cNvSpPr txBox="1"/>
          <p:nvPr/>
        </p:nvSpPr>
        <p:spPr>
          <a:xfrm>
            <a:off x="555084" y="2931344"/>
            <a:ext cx="4467722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조도센서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LED, MP3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플레이어를 사용하여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 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무드등을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하드웨어의 구성은 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아두이노를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기반으로 구성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밝기 조절과 음악 재생을 위한 통신 시스템은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앱인벤터를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밤이 되거나 주위가 어두워졌을 경우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조도센서를 통해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자동으로 불빛이 들어오게 구현 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컬러테라피를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통해 심신안정과 스트레스 해소가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가능하도록 하는 스마트 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무드등을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개발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추가시켜 수면장애 환자들에게 여러 방면으로 도움이 될 수 있는 기능들을 추가시킬 예정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AAD24D-87BF-46A1-8114-CC4FD2E33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2172" y="195048"/>
            <a:ext cx="1019267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_x411397032">
            <a:extLst>
              <a:ext uri="{FF2B5EF4-FFF2-40B4-BE49-F238E27FC236}">
                <a16:creationId xmlns:a16="http://schemas.microsoft.com/office/drawing/2014/main" id="{722D517B-F1BA-4CAA-81ED-2E5AD625D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323" y="640478"/>
            <a:ext cx="1956252" cy="260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4898F9-964B-4343-BAB6-C26295136E54}"/>
              </a:ext>
            </a:extLst>
          </p:cNvPr>
          <p:cNvSpPr txBox="1"/>
          <p:nvPr/>
        </p:nvSpPr>
        <p:spPr>
          <a:xfrm>
            <a:off x="5633279" y="3248813"/>
            <a:ext cx="13203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컬러테라피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623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D0FF46-0A69-4DDC-BD14-542D7E05E5B4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93A0B-73F8-4182-8143-4141DB69929D}"/>
              </a:ext>
            </a:extLst>
          </p:cNvPr>
          <p:cNvSpPr/>
          <p:nvPr/>
        </p:nvSpPr>
        <p:spPr>
          <a:xfrm>
            <a:off x="514350" y="-1"/>
            <a:ext cx="2314575" cy="723899"/>
          </a:xfrm>
          <a:prstGeom prst="rect">
            <a:avLst/>
          </a:prstGeom>
          <a:solidFill>
            <a:srgbClr val="AB4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CF10A-5912-4EA3-9DFA-DCFEC4001F26}"/>
              </a:ext>
            </a:extLst>
          </p:cNvPr>
          <p:cNvSpPr txBox="1"/>
          <p:nvPr/>
        </p:nvSpPr>
        <p:spPr>
          <a:xfrm>
            <a:off x="1466850" y="69560"/>
            <a:ext cx="1362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Product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Introduction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048046-85BE-44DD-9C4D-7A0DF57CE8C2}"/>
              </a:ext>
            </a:extLst>
          </p:cNvPr>
          <p:cNvSpPr txBox="1"/>
          <p:nvPr/>
        </p:nvSpPr>
        <p:spPr>
          <a:xfrm>
            <a:off x="444105" y="2134317"/>
            <a:ext cx="32801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5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무인 택배 시스템</a:t>
            </a:r>
            <a:endParaRPr lang="en-US" altLang="ko-KR" sz="35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17AD8EA-A7A1-4B2D-81A3-BC797F32A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6698289F-9006-4D98-9934-D7861A420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0C48EBE1-CD6D-447E-BA95-71DDCA68E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6D314F-1620-4CC2-85AB-C559B6E7D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477811336">
            <a:extLst>
              <a:ext uri="{FF2B5EF4-FFF2-40B4-BE49-F238E27FC236}">
                <a16:creationId xmlns:a16="http://schemas.microsoft.com/office/drawing/2014/main" id="{CF0E692A-2DBC-4FFD-A058-69AAEB75A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936" y="739748"/>
            <a:ext cx="2339975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5CAD20D3-D31A-4F91-9D85-243471E16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14763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477793192">
            <a:extLst>
              <a:ext uri="{FF2B5EF4-FFF2-40B4-BE49-F238E27FC236}">
                <a16:creationId xmlns:a16="http://schemas.microsoft.com/office/drawing/2014/main" id="{55DEF9A2-3692-4A52-8E8E-3BF95BE32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12" y="746098"/>
            <a:ext cx="2339975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45C0BEF1-EF5D-4A8C-AA9F-8A1E1686B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4845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5" name="_x339703168">
            <a:extLst>
              <a:ext uri="{FF2B5EF4-FFF2-40B4-BE49-F238E27FC236}">
                <a16:creationId xmlns:a16="http://schemas.microsoft.com/office/drawing/2014/main" id="{121F85B5-01C0-4AC2-836F-595F197A30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2"/>
          <a:stretch/>
        </p:blipFill>
        <p:spPr bwMode="auto">
          <a:xfrm>
            <a:off x="9632008" y="751154"/>
            <a:ext cx="2314575" cy="339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4E79BD1F-29AD-4A34-ADEE-7B5BF3F72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7" name="_x541521144">
            <a:extLst>
              <a:ext uri="{FF2B5EF4-FFF2-40B4-BE49-F238E27FC236}">
                <a16:creationId xmlns:a16="http://schemas.microsoft.com/office/drawing/2014/main" id="{AAB20781-BA13-40AA-8A60-9C817665A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99" b="2315"/>
          <a:stretch/>
        </p:blipFill>
        <p:spPr bwMode="auto">
          <a:xfrm>
            <a:off x="4683475" y="3159097"/>
            <a:ext cx="1962151" cy="28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674D74-0D68-475E-8BF7-52605CA1C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9" name="_x488827656">
            <a:extLst>
              <a:ext uri="{FF2B5EF4-FFF2-40B4-BE49-F238E27FC236}">
                <a16:creationId xmlns:a16="http://schemas.microsoft.com/office/drawing/2014/main" id="{03DEA786-CCAE-40A1-B258-B665A1FB0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73" b="1764"/>
          <a:stretch/>
        </p:blipFill>
        <p:spPr bwMode="auto">
          <a:xfrm>
            <a:off x="6692730" y="3159098"/>
            <a:ext cx="1971675" cy="28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71D04B0D-8D0B-4DFB-B372-AEF8107AC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31" name="_x488821824">
            <a:extLst>
              <a:ext uri="{FF2B5EF4-FFF2-40B4-BE49-F238E27FC236}">
                <a16:creationId xmlns:a16="http://schemas.microsoft.com/office/drawing/2014/main" id="{A97E7BED-8F76-4D43-B029-FE7C3203F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78" t="37762" b="8048"/>
          <a:stretch/>
        </p:blipFill>
        <p:spPr bwMode="auto">
          <a:xfrm>
            <a:off x="9259540" y="4343400"/>
            <a:ext cx="2687043" cy="162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3C0FE12-665A-48F8-BD3C-A7AFF44DC5F8}"/>
              </a:ext>
            </a:extLst>
          </p:cNvPr>
          <p:cNvSpPr txBox="1"/>
          <p:nvPr/>
        </p:nvSpPr>
        <p:spPr>
          <a:xfrm>
            <a:off x="4889847" y="2651331"/>
            <a:ext cx="19621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시스템 설계도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5B8B85-E5D0-4F5E-8053-D1E3B85B4566}"/>
              </a:ext>
            </a:extLst>
          </p:cNvPr>
          <p:cNvSpPr txBox="1"/>
          <p:nvPr/>
        </p:nvSpPr>
        <p:spPr>
          <a:xfrm>
            <a:off x="7305623" y="2651330"/>
            <a:ext cx="19621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시스템 구성도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A38631-5CB1-4BF8-B6CF-B88309E74CEB}"/>
              </a:ext>
            </a:extLst>
          </p:cNvPr>
          <p:cNvSpPr txBox="1"/>
          <p:nvPr/>
        </p:nvSpPr>
        <p:spPr>
          <a:xfrm>
            <a:off x="5855395" y="6033498"/>
            <a:ext cx="15784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문자 전송 알림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3F96DC-62E9-484A-B985-3B82C8B0A28B}"/>
              </a:ext>
            </a:extLst>
          </p:cNvPr>
          <p:cNvSpPr txBox="1"/>
          <p:nvPr/>
        </p:nvSpPr>
        <p:spPr>
          <a:xfrm>
            <a:off x="10111807" y="6033497"/>
            <a:ext cx="13549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결과물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6D9A16-C60B-4492-9260-D01BA39B3378}"/>
              </a:ext>
            </a:extLst>
          </p:cNvPr>
          <p:cNvSpPr/>
          <p:nvPr/>
        </p:nvSpPr>
        <p:spPr>
          <a:xfrm>
            <a:off x="451896" y="2979676"/>
            <a:ext cx="56827" cy="2883380"/>
          </a:xfrm>
          <a:prstGeom prst="rect">
            <a:avLst/>
          </a:prstGeom>
          <a:solidFill>
            <a:srgbClr val="AB4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2EE097-6E51-4E6C-B59C-BFD7296EC8B4}"/>
              </a:ext>
            </a:extLst>
          </p:cNvPr>
          <p:cNvSpPr txBox="1"/>
          <p:nvPr/>
        </p:nvSpPr>
        <p:spPr>
          <a:xfrm>
            <a:off x="555253" y="3063040"/>
            <a:ext cx="408111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로드셀과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키패드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부저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LED, LCD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무인 택배 시스템을 구현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하드웨어의 구성은 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아두이노를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기반으로 구성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문자전송시스템을 구현을 위한 통신 시스템은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앱인벤터를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로드셀로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택배의 유무를 확인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보안시스템을 거치지 않고 물건이 사라질 경우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경보음이 울리며 지정된 사용자에게 문자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전송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보안시스템을 거친 경우에만 택배를 안전하게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수령</a:t>
            </a:r>
            <a:endParaRPr lang="ko-KR" altLang="en-US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1557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</TotalTime>
  <Words>822</Words>
  <Application>Microsoft Office PowerPoint</Application>
  <PresentationFormat>와이드스크린</PresentationFormat>
  <Paragraphs>255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나눔스퀘어</vt:lpstr>
      <vt:lpstr>나눔스퀘어 Bold</vt:lpstr>
      <vt:lpstr>나눔스퀘어 ExtraBold</vt:lpstr>
      <vt:lpstr>나눔스퀘어 Light</vt:lpstr>
      <vt:lpstr>나눔스퀘어라운드 ExtraBold</vt:lpstr>
      <vt:lpstr>나눔스퀘어라운드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YONGHYUK BANG</dc:creator>
  <cp:lastModifiedBy>YONGHYUK BANG</cp:lastModifiedBy>
  <cp:revision>134</cp:revision>
  <dcterms:created xsi:type="dcterms:W3CDTF">2020-03-08T07:34:56Z</dcterms:created>
  <dcterms:modified xsi:type="dcterms:W3CDTF">2020-03-14T13:33:40Z</dcterms:modified>
</cp:coreProperties>
</file>